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  <p:sldMasterId id="2147483664" r:id="rId4"/>
  </p:sldMasterIdLst>
  <p:notesMasterIdLst>
    <p:notesMasterId r:id="rId6"/>
  </p:notesMasterIdLst>
  <p:sldIdLst>
    <p:sldId id="256" r:id="rId5"/>
    <p:sldId id="257" r:id="rId7"/>
    <p:sldId id="259" r:id="rId8"/>
    <p:sldId id="260" r:id="rId9"/>
    <p:sldId id="280" r:id="rId10"/>
    <p:sldId id="261" r:id="rId11"/>
    <p:sldId id="284" r:id="rId12"/>
    <p:sldId id="288" r:id="rId13"/>
    <p:sldId id="263" r:id="rId14"/>
    <p:sldId id="28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12192000"/>
  <p:embeddedFontLst>
    <p:embeddedFont>
      <p:font typeface="MiSans" pitchFamily="34" charset="-120"/>
      <p:regular r:id="rId32"/>
    </p:embeddedFont>
    <p:embeddedFont>
      <p:font typeface="MiSans" pitchFamily="34" charset="-122"/>
      <p:regular r:id="rId33"/>
    </p:embeddedFont>
    <p:embeddedFont>
      <p:font typeface="Noto Sans SC" panose="020B0200000000000000" pitchFamily="34" charset="-120"/>
      <p:regular r:id="rId34"/>
    </p:embeddedFont>
    <p:embeddedFont>
      <p:font typeface="黑体" panose="02010609060101010101" charset="-122"/>
      <p:regular r:id="rId35"/>
    </p:embeddedFont>
    <p:embeddedFont>
      <p:font typeface="等线" panose="02010600030101010101" charset="-122"/>
      <p:regular r:id="rId36"/>
    </p:embeddedFont>
    <p:embeddedFont>
      <p:font typeface="等线 Light" panose="02010600030101010101" charset="-122"/>
      <p:regular r:id="rId37"/>
    </p:embeddedFont>
    <p:embeddedFont>
      <p:font typeface="微软雅黑" panose="020B050302020402020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image" Target="../media/image2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0.png"/><Relationship Id="rId2" Type="http://schemas.openxmlformats.org/officeDocument/2006/relationships/tags" Target="../tags/tag59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5.png"/><Relationship Id="rId6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tags" Target="../tags/tag13.xml"/><Relationship Id="rId3" Type="http://schemas.openxmlformats.org/officeDocument/2006/relationships/image" Target="../media/image3.jpeg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12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image" Target="../media/image6.png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8.png"/><Relationship Id="rId7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image" Target="../media/image2.png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8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image" Target="../media/image3.jpeg"/><Relationship Id="rId11" Type="http://schemas.openxmlformats.org/officeDocument/2006/relationships/tags" Target="../tags/tag33.xm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https://kimi-img.moonshot.cn/pub/slides/slides_tmpl/image/25-09-04-11:33:09-d2sggte1bb2p4onbon70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8" name="Shape 0"/>
          <p:cNvSpPr/>
          <p:nvPr>
            <p:custDataLst>
              <p:tags r:id="rId4"/>
            </p:custDataLst>
          </p:nvPr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</p:spPr>
      </p:sp>
      <p:sp>
        <p:nvSpPr>
          <p:cNvPr id="9" name="Shape 1"/>
          <p:cNvSpPr/>
          <p:nvPr>
            <p:custDataLst>
              <p:tags r:id="rId5"/>
            </p:custDataLst>
          </p:nvPr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3"/>
          <p:cNvSpPr/>
          <p:nvPr>
            <p:custDataLst>
              <p:tags r:id="rId6"/>
            </p:custDataLst>
          </p:nvPr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1" name="Shape 4"/>
          <p:cNvSpPr/>
          <p:nvPr>
            <p:custDataLst>
              <p:tags r:id="rId7"/>
            </p:custDataLst>
          </p:nvPr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8"/>
            </p:custDataLst>
          </p:nvPr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9"/>
            </p:custDataLst>
          </p:nvPr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0"/>
            </p:custDataLst>
          </p:nvPr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idx="13"/>
            <p:custDataLst>
              <p:tags r:id="rId13"/>
            </p:custDataLst>
          </p:nvPr>
        </p:nvSpPr>
        <p:spPr>
          <a:xfrm>
            <a:off x="626745" y="2816860"/>
            <a:ext cx="7075805" cy="768350"/>
          </a:xfrm>
          <a:noFill/>
        </p:spPr>
        <p:txBody>
          <a:bodyPr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400" b="1" i="0" u="none" strike="noStrike" kern="1200" cap="none" spc="0" normalizeH="0" baseline="0" noProof="1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4" hasCustomPrompt="1"/>
            <p:custDataLst>
              <p:tags r:id="rId14"/>
            </p:custDataLst>
          </p:nvPr>
        </p:nvSpPr>
        <p:spPr>
          <a:xfrm>
            <a:off x="626745" y="5580380"/>
            <a:ext cx="4345305" cy="331470"/>
          </a:xfrm>
          <a:noFill/>
        </p:spPr>
        <p:txBody>
          <a:bodyPr wrap="square" lIns="45720" tIns="91440" rIns="91440" bIns="4572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https://kimi-img.moonshot.cn/pub/slides/slides_tmpl/image/25-09-04-11:33:19-d2sggvu1bb2p4onbonq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7" name="Shape 0"/>
          <p:cNvSpPr/>
          <p:nvPr>
            <p:custDataLst>
              <p:tags r:id="rId4"/>
            </p:custDataLst>
          </p:nvPr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8" name="Shape 1"/>
          <p:cNvSpPr/>
          <p:nvPr>
            <p:custDataLst>
              <p:tags r:id="rId5"/>
            </p:custDataLst>
          </p:nvPr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9" name="Shape 2"/>
          <p:cNvSpPr/>
          <p:nvPr>
            <p:custDataLst>
              <p:tags r:id="rId6"/>
            </p:custDataLst>
          </p:nvPr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Shape 3"/>
          <p:cNvSpPr/>
          <p:nvPr>
            <p:custDataLst>
              <p:tags r:id="rId7"/>
            </p:custDataLst>
          </p:nvPr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4"/>
          <p:cNvSpPr/>
          <p:nvPr>
            <p:custDataLst>
              <p:tags r:id="rId10"/>
            </p:custDataLst>
          </p:nvPr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Shape 7"/>
          <p:cNvSpPr/>
          <p:nvPr>
            <p:custDataLst>
              <p:tags r:id="rId11"/>
            </p:custDataLst>
          </p:nvPr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>
            <p:custDataLst>
              <p:tags r:id="rId12"/>
            </p:custDataLst>
          </p:nvPr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Shape 10"/>
          <p:cNvSpPr/>
          <p:nvPr>
            <p:custDataLst>
              <p:tags r:id="rId13"/>
            </p:custDataLst>
          </p:nvPr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 idx="13" hasCustomPrompt="1"/>
            <p:custDataLst>
              <p:tags r:id="rId14"/>
            </p:custDataLst>
          </p:nvPr>
        </p:nvSpPr>
        <p:spPr>
          <a:xfrm>
            <a:off x="626745" y="3463290"/>
            <a:ext cx="11033760" cy="893445"/>
          </a:xfrm>
          <a:noFill/>
        </p:spPr>
        <p:txBody>
          <a:bodyPr wrap="square" lIns="45720" tIns="91440" rIns="91440" bIns="4572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sz="5400" b="0" i="0" u="none" strike="noStrike" kern="1200" cap="none" spc="0" normalizeH="0" baseline="0" noProof="1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编辑母版标题</a:t>
            </a:r>
            <a:endParaRPr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4" hasCustomPrompt="1"/>
            <p:custDataLst>
              <p:tags r:id="rId15"/>
            </p:custDataLst>
          </p:nvPr>
        </p:nvSpPr>
        <p:spPr>
          <a:xfrm>
            <a:off x="7211695" y="5819775"/>
            <a:ext cx="4448810" cy="366395"/>
          </a:xfrm>
          <a:noFill/>
        </p:spPr>
        <p:txBody>
          <a:bodyPr wrap="square" lIns="91440" tIns="45720" rIns="91440" bIns="45720" rtlCol="0" anchor="t">
            <a:noAutofit/>
          </a:bodyPr>
          <a:lstStyle>
            <a:lvl1pPr marL="0" marR="0" algn="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sz="1600" b="0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MiSans" pitchFamily="34" charset="-120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时间日期</a:t>
            </a:r>
            <a:endParaRPr>
              <a:sym typeface="+mn-ea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5" hasCustomPrompt="1"/>
            <p:custDataLst>
              <p:tags r:id="rId16"/>
            </p:custDataLst>
          </p:nvPr>
        </p:nvSpPr>
        <p:spPr>
          <a:xfrm>
            <a:off x="626745" y="5819775"/>
            <a:ext cx="4345305" cy="331470"/>
          </a:xfrm>
          <a:noFill/>
        </p:spPr>
        <p:txBody>
          <a:bodyPr wrap="square" lIns="45720" tIns="91440" rIns="91440" bIns="4572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sz="1600" b="0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MiSans" pitchFamily="34" charset="-120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160" r="1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0">
                <a:schemeClr val="accent1">
                  <a:lumMod val="75000"/>
                  <a:alpha val="90000"/>
                </a:schemeClr>
              </a:gs>
              <a:gs pos="70000">
                <a:schemeClr val="accent1">
                  <a:lumMod val="75000"/>
                  <a:alpha val="0"/>
                </a:schemeClr>
              </a:gs>
            </a:gsLst>
            <a:lin ang="54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6750" y="1143000"/>
            <a:ext cx="10763250" cy="85725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Presentation Title Goes Here</a:t>
            </a:r>
            <a:endParaRPr lang="en-US" altLang="zh-CN" dirty="0"/>
          </a:p>
        </p:txBody>
      </p:sp>
      <p:sp>
        <p:nvSpPr>
          <p:cNvPr id="4" name="Rectangle: Single Corner Rounded 3"/>
          <p:cNvSpPr/>
          <p:nvPr/>
        </p:nvSpPr>
        <p:spPr>
          <a:xfrm flipH="1">
            <a:off x="666750" y="2390775"/>
            <a:ext cx="523875" cy="523875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1476375" y="2362200"/>
            <a:ext cx="9953625" cy="5905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subtitle</a:t>
            </a:r>
            <a:endParaRPr lang="en-US" altLang="zh-C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66750" y="3505200"/>
            <a:ext cx="10763250" cy="285750"/>
          </a:xfrm>
          <a:prstGeom prst="rect">
            <a:avLst/>
          </a:prstGeo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Presenter name</a:t>
            </a:r>
            <a:endParaRPr lang="en-US" altLang="zh-CN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885825" y="2628900"/>
            <a:ext cx="57150" cy="57150"/>
          </a:xfrm>
          <a:prstGeom prst="triangl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" name="Rectangle 7"/>
          <p:cNvSpPr/>
          <p:nvPr/>
        </p:nvSpPr>
        <p:spPr>
          <a:xfrm>
            <a:off x="657225" y="6076950"/>
            <a:ext cx="419100" cy="5715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750" y="3886200"/>
            <a:ext cx="10763250" cy="285750"/>
          </a:xfrm>
          <a:prstGeom prst="rect">
            <a:avLst/>
          </a:prstGeo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www.officeplus.cn</a:t>
            </a:r>
            <a:endParaRPr lang="en-US" altLang="zh-CN" dirty="0"/>
          </a:p>
        </p:txBody>
      </p:sp>
      <p:sp>
        <p:nvSpPr>
          <p:cNvPr id="10" name="Rectangle 9"/>
          <p:cNvSpPr/>
          <p:nvPr/>
        </p:nvSpPr>
        <p:spPr>
          <a:xfrm>
            <a:off x="1085850" y="6096000"/>
            <a:ext cx="781050" cy="19050"/>
          </a:xfrm>
          <a:prstGeom prst="rect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1" name="Rectangle 10"/>
          <p:cNvSpPr/>
          <p:nvPr/>
        </p:nvSpPr>
        <p:spPr>
          <a:xfrm>
            <a:off x="10972800" y="5600700"/>
            <a:ext cx="323850" cy="32385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Rectangle 11"/>
          <p:cNvSpPr/>
          <p:nvPr/>
        </p:nvSpPr>
        <p:spPr>
          <a:xfrm>
            <a:off x="11306175" y="5934074"/>
            <a:ext cx="200025" cy="200025"/>
          </a:xfrm>
          <a:prstGeom prst="rect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flipH="1">
            <a:off x="8610600" y="1253806"/>
            <a:ext cx="1763395" cy="1763395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: 圆顶角 13"/>
          <p:cNvSpPr/>
          <p:nvPr userDrawn="1">
            <p:custDataLst>
              <p:tags r:id="rId4"/>
            </p:custDataLst>
          </p:nvPr>
        </p:nvSpPr>
        <p:spPr>
          <a:xfrm rot="8100000" flipH="1">
            <a:off x="1561337" y="2210865"/>
            <a:ext cx="2029437" cy="3830417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rgbClr val="FFFFFF">
                  <a:alpha val="0"/>
                </a:srgbClr>
              </a:gs>
              <a:gs pos="0">
                <a:schemeClr val="accent1"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itchFamily="34" charset="-122"/>
            </a:endParaRPr>
          </a:p>
        </p:txBody>
      </p:sp>
      <p:sp>
        <p:nvSpPr>
          <p:cNvPr id="12" name="副标题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4518584" y="1886033"/>
            <a:ext cx="6724805" cy="87689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kumimoji="0" lang="zh-CN" altLang="en-US" sz="22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200965" y="2887128"/>
            <a:ext cx="7100480" cy="12468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1" i="0" u="none" strike="noStrike" kern="1200" cap="none" spc="30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</a:defRPr>
            </a:lvl1pPr>
          </a:lstStyle>
          <a:p>
            <a:pPr lvl="0" algn="r"/>
            <a:r>
              <a:rPr dirty="0">
                <a:sym typeface="+mn-ea"/>
              </a:rPr>
              <a:t>此处编辑标题</a:t>
            </a:r>
            <a:endParaRPr dirty="0">
              <a:sym typeface="+mn-ea"/>
            </a:endParaRP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583655" y="4607241"/>
            <a:ext cx="2670175" cy="5743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9" name="矩形: 圆顶角 12"/>
          <p:cNvSpPr/>
          <p:nvPr userDrawn="1">
            <p:custDataLst>
              <p:tags r:id="rId11"/>
            </p:custDataLst>
          </p:nvPr>
        </p:nvSpPr>
        <p:spPr>
          <a:xfrm rot="18900000" flipH="1">
            <a:off x="1864646" y="998280"/>
            <a:ext cx="2029437" cy="377769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4391953" y="2821599"/>
            <a:ext cx="779487" cy="121480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17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7"/>
            </p:custDataLst>
          </p:nvPr>
        </p:nvSpPr>
        <p:spPr>
          <a:xfrm>
            <a:off x="635" y="3260090"/>
            <a:ext cx="3695065" cy="3597910"/>
          </a:xfrm>
          <a:custGeom>
            <a:avLst/>
            <a:gdLst>
              <a:gd name="connsiteX0" fmla="*/ 736674 w 3699837"/>
              <a:gd name="connsiteY0" fmla="*/ 1 h 3598032"/>
              <a:gd name="connsiteX1" fmla="*/ 1521677 w 3699837"/>
              <a:gd name="connsiteY1" fmla="*/ 325103 h 3598032"/>
              <a:gd name="connsiteX2" fmla="*/ 3699837 w 3699837"/>
              <a:gd name="connsiteY2" fmla="*/ 2503264 h 3598032"/>
              <a:gd name="connsiteX3" fmla="*/ 2605068 w 3699837"/>
              <a:gd name="connsiteY3" fmla="*/ 3598032 h 3598032"/>
              <a:gd name="connsiteX4" fmla="*/ 1654210 w 3699837"/>
              <a:gd name="connsiteY4" fmla="*/ 3598032 h 3598032"/>
              <a:gd name="connsiteX5" fmla="*/ 0 w 3699837"/>
              <a:gd name="connsiteY5" fmla="*/ 1943822 h 3598032"/>
              <a:gd name="connsiteX6" fmla="*/ 144 w 3699837"/>
              <a:gd name="connsiteY6" fmla="*/ 281376 h 3598032"/>
              <a:gd name="connsiteX7" fmla="*/ 35939 w 3699837"/>
              <a:gd name="connsiteY7" fmla="*/ 249020 h 3598032"/>
              <a:gd name="connsiteX8" fmla="*/ 736674 w 3699837"/>
              <a:gd name="connsiteY8" fmla="*/ 1 h 35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9837" h="3598032">
                <a:moveTo>
                  <a:pt x="736674" y="1"/>
                </a:moveTo>
                <a:cubicBezTo>
                  <a:pt x="1020799" y="-24"/>
                  <a:pt x="1304915" y="108342"/>
                  <a:pt x="1521677" y="325103"/>
                </a:cubicBezTo>
                <a:lnTo>
                  <a:pt x="3699837" y="2503264"/>
                </a:lnTo>
                <a:lnTo>
                  <a:pt x="2605068" y="3598032"/>
                </a:lnTo>
                <a:lnTo>
                  <a:pt x="1654210" y="3598032"/>
                </a:lnTo>
                <a:lnTo>
                  <a:pt x="0" y="1943822"/>
                </a:lnTo>
                <a:lnTo>
                  <a:pt x="144" y="281376"/>
                </a:lnTo>
                <a:lnTo>
                  <a:pt x="35939" y="249020"/>
                </a:lnTo>
                <a:cubicBezTo>
                  <a:pt x="239448" y="83031"/>
                  <a:pt x="488064" y="22"/>
                  <a:pt x="736674" y="1"/>
                </a:cubicBezTo>
                <a:close/>
              </a:path>
            </a:pathLst>
          </a:custGeom>
          <a:gradFill flip="none" rotWithShape="1">
            <a:gsLst>
              <a:gs pos="87000">
                <a:schemeClr val="accent1">
                  <a:alpha val="0"/>
                  <a:lumMod val="2000"/>
                  <a:lumOff val="98000"/>
                </a:schemeClr>
              </a:gs>
              <a:gs pos="0">
                <a:schemeClr val="accent1">
                  <a:lumMod val="3000"/>
                  <a:lumOff val="97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: 形状 3"/>
          <p:cNvSpPr/>
          <p:nvPr userDrawn="1">
            <p:custDataLst>
              <p:tags r:id="rId8"/>
            </p:custDataLst>
          </p:nvPr>
        </p:nvSpPr>
        <p:spPr>
          <a:xfrm>
            <a:off x="0" y="4176395"/>
            <a:ext cx="2851785" cy="2681605"/>
          </a:xfrm>
          <a:custGeom>
            <a:avLst/>
            <a:gdLst>
              <a:gd name="connsiteX0" fmla="*/ 406010 w 2844974"/>
              <a:gd name="connsiteY0" fmla="*/ 0 h 2696845"/>
              <a:gd name="connsiteX1" fmla="*/ 2543439 w 2844974"/>
              <a:gd name="connsiteY1" fmla="*/ 2137429 h 2696845"/>
              <a:gd name="connsiteX2" fmla="*/ 2822872 w 2844974"/>
              <a:gd name="connsiteY2" fmla="*/ 2606335 h 2696845"/>
              <a:gd name="connsiteX3" fmla="*/ 2844974 w 2844974"/>
              <a:gd name="connsiteY3" fmla="*/ 2696845 h 2696845"/>
              <a:gd name="connsiteX4" fmla="*/ 78 w 2844974"/>
              <a:gd name="connsiteY4" fmla="*/ 2696747 h 2696845"/>
              <a:gd name="connsiteX5" fmla="*/ 0 w 2844974"/>
              <a:gd name="connsiteY5" fmla="*/ 406010 h 2696845"/>
              <a:gd name="connsiteX6" fmla="*/ 406010 w 2844974"/>
              <a:gd name="connsiteY6" fmla="*/ 0 h 26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974" h="2696845">
                <a:moveTo>
                  <a:pt x="406010" y="0"/>
                </a:moveTo>
                <a:lnTo>
                  <a:pt x="2543439" y="2137429"/>
                </a:lnTo>
                <a:cubicBezTo>
                  <a:pt x="2678919" y="2272909"/>
                  <a:pt x="2772063" y="2434691"/>
                  <a:pt x="2822872" y="2606335"/>
                </a:cubicBezTo>
                <a:lnTo>
                  <a:pt x="2844974" y="2696845"/>
                </a:lnTo>
                <a:lnTo>
                  <a:pt x="78" y="2696747"/>
                </a:lnTo>
                <a:lnTo>
                  <a:pt x="0" y="406010"/>
                </a:lnTo>
                <a:lnTo>
                  <a:pt x="40601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4176395" y="3316586"/>
            <a:ext cx="6257925" cy="16452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" name="节编号"/>
          <p:cNvSpPr txBox="1"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399681" y="1979230"/>
            <a:ext cx="4034659" cy="115189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non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顶角 12"/>
          <p:cNvSpPr/>
          <p:nvPr userDrawn="1">
            <p:custDataLst>
              <p:tags r:id="rId8"/>
            </p:custDataLst>
          </p:nvPr>
        </p:nvSpPr>
        <p:spPr>
          <a:xfrm rot="2160000" flipH="1">
            <a:off x="2314395" y="2028634"/>
            <a:ext cx="1498714" cy="288283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itchFamily="34" charset="-122"/>
              <a:sym typeface="+mn-ea"/>
            </a:endParaRPr>
          </a:p>
        </p:txBody>
      </p:sp>
      <p:sp>
        <p:nvSpPr>
          <p:cNvPr id="15" name="矩形: 圆顶角 13"/>
          <p:cNvSpPr/>
          <p:nvPr userDrawn="1">
            <p:custDataLst>
              <p:tags r:id="rId9"/>
            </p:custDataLst>
          </p:nvPr>
        </p:nvSpPr>
        <p:spPr>
          <a:xfrm rot="12960000" flipH="1">
            <a:off x="1374377" y="1923376"/>
            <a:ext cx="1498714" cy="2923057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288565" y="1318468"/>
            <a:ext cx="1763395" cy="1763395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矩形: 圆顶角 12"/>
          <p:cNvSpPr/>
          <p:nvPr userDrawn="1">
            <p:custDataLst>
              <p:tags r:id="rId7"/>
            </p:custDataLst>
          </p:nvPr>
        </p:nvSpPr>
        <p:spPr>
          <a:xfrm rot="2700000" flipH="1" flipV="1">
            <a:off x="8203681" y="2169756"/>
            <a:ext cx="2033110" cy="378453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itchFamily="34" charset="-122"/>
              <a:sym typeface="+mn-ea"/>
            </a:endParaRPr>
          </a:p>
        </p:txBody>
      </p:sp>
      <p:sp>
        <p:nvSpPr>
          <p:cNvPr id="17" name="矩形: 圆顶角 13"/>
          <p:cNvSpPr/>
          <p:nvPr userDrawn="1">
            <p:custDataLst>
              <p:tags r:id="rId8"/>
            </p:custDataLst>
          </p:nvPr>
        </p:nvSpPr>
        <p:spPr>
          <a:xfrm rot="13500000" flipH="1" flipV="1">
            <a:off x="7899822" y="902160"/>
            <a:ext cx="2033110" cy="3837349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rgbClr val="FFFFFF">
                  <a:alpha val="0"/>
                </a:srgbClr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itchFamily="34" charset="-122"/>
              <a:sym typeface="+mn-ea"/>
            </a:endParaRPr>
          </a:p>
        </p:txBody>
      </p:sp>
      <p:sp>
        <p:nvSpPr>
          <p:cNvPr id="19" name="标题"/>
          <p:cNvSpPr txBox="1">
            <a:spLocks noGrp="1"/>
          </p:cNvSpPr>
          <p:nvPr>
            <p:ph type="title" idx="6" hasCustomPrompt="1"/>
            <p:custDataLst>
              <p:tags r:id="rId9"/>
            </p:custDataLst>
          </p:nvPr>
        </p:nvSpPr>
        <p:spPr>
          <a:xfrm>
            <a:off x="837565" y="2005330"/>
            <a:ext cx="5723255" cy="1383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itchFamily="34" charset="-122"/>
                <a:sym typeface="+mn-ea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</a:t>
            </a:r>
            <a:br>
              <a:rPr dirty="0">
                <a:sym typeface="+mn-ea"/>
              </a:rPr>
            </a:br>
            <a:r>
              <a:rPr dirty="0">
                <a:sym typeface="+mn-ea"/>
              </a:rPr>
              <a:t>编辑标题样式</a:t>
            </a:r>
            <a:endParaRPr dirty="0">
              <a:sym typeface="+mn-ea"/>
            </a:endParaRPr>
          </a:p>
        </p:txBody>
      </p:sp>
      <p:sp>
        <p:nvSpPr>
          <p:cNvPr id="2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37565" y="4244627"/>
            <a:ext cx="2670175" cy="5743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1" descr="https://kimi-img.moonshot.cn/pub/slides/slides_tmpl/image/25-09-04-11:33:05-d2sggse1bb2p4onbon00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04-11:33:06-d2sggsm1bb2p4onbon2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8" name="Shape 0"/>
          <p:cNvSpPr/>
          <p:nvPr>
            <p:custDataLst>
              <p:tags r:id="rId8"/>
            </p:custDataLst>
          </p:nvPr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Shape 3"/>
          <p:cNvSpPr/>
          <p:nvPr>
            <p:custDataLst>
              <p:tags r:id="rId9"/>
            </p:custDataLst>
          </p:nvPr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3" descr="https://kimi-img.moonshot.cn/pub/slides/slides_tmpl/image/25-09-04-11:33:04-d2sggs61bb2p4onbomu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4-11:33:04-d2sggs61bb2p4onbomug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7" name="Shape 10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Shape 12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0" name="Shape 13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Shape 14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Shape 15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Shape 16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idx="13" hasCustomPrompt="1"/>
            <p:custDataLst>
              <p:tags r:id="rId20"/>
            </p:custDataLst>
          </p:nvPr>
        </p:nvSpPr>
        <p:spPr>
          <a:xfrm>
            <a:off x="844550" y="1749425"/>
            <a:ext cx="1408430" cy="976630"/>
          </a:xfrm>
          <a:noFill/>
        </p:spPr>
        <p:txBody>
          <a:bodyPr wrap="square" lIns="45720" tIns="91440" rIns="91440" bIns="45720" rtlCol="0" anchor="b">
            <a:noAutofit/>
          </a:bodyPr>
          <a:lstStyle>
            <a:lvl1pPr marL="0" marR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sz="4000" b="0" i="0" u="none" strike="noStrike" kern="1200" cap="none" spc="0" normalizeH="0" baseline="0" noProof="1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13" name="副标题 12"/>
          <p:cNvSpPr>
            <a:spLocks noGrp="1"/>
          </p:cNvSpPr>
          <p:nvPr>
            <p:ph type="subTitle" idx="14" hasCustomPrompt="1"/>
            <p:custDataLst>
              <p:tags r:id="rId21"/>
            </p:custDataLst>
          </p:nvPr>
        </p:nvSpPr>
        <p:spPr>
          <a:xfrm>
            <a:off x="844550" y="2692400"/>
            <a:ext cx="2663190" cy="521970"/>
          </a:xfrm>
          <a:noFill/>
        </p:spPr>
        <p:txBody>
          <a:bodyPr wrap="square" lIns="91440" tIns="45720" rIns="91440" bIns="45720" rtlCol="0" anchor="t">
            <a:sp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800" b="1" i="0" u="none" strike="noStrike" kern="1200" cap="none" spc="0" normalizeH="0" baseline="0" noProof="1" dirty="0">
                <a:solidFill>
                  <a:srgbClr val="000000"/>
                </a:solidFill>
                <a:latin typeface="+mn-lt"/>
                <a:ea typeface="+mn-ea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6" name="Shape 2"/>
          <p:cNvSpPr/>
          <p:nvPr>
            <p:custDataLst>
              <p:tags r:id="rId4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26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23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28" name="Shape 2"/>
          <p:cNvSpPr/>
          <p:nvPr>
            <p:custDataLst>
              <p:tags r:id="rId16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Shape 3"/>
          <p:cNvSpPr/>
          <p:nvPr>
            <p:custDataLst>
              <p:tags r:id="rId17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Shape 3"/>
          <p:cNvSpPr/>
          <p:nvPr>
            <p:custDataLst>
              <p:tags r:id="rId18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9" name="Shape 3"/>
          <p:cNvSpPr/>
          <p:nvPr>
            <p:custDataLst>
              <p:tags r:id="rId19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8" name="Shape 4"/>
          <p:cNvSpPr/>
          <p:nvPr>
            <p:custDataLst>
              <p:tags r:id="rId20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21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30" name="Shape 4"/>
          <p:cNvSpPr/>
          <p:nvPr>
            <p:custDataLst>
              <p:tags r:id="rId22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23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Shape 5"/>
          <p:cNvSpPr/>
          <p:nvPr>
            <p:custDataLst>
              <p:tags r:id="rId24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31" name="Shape 5"/>
          <p:cNvSpPr/>
          <p:nvPr>
            <p:custDataLst>
              <p:tags r:id="rId25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26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0" name="Shape 6"/>
          <p:cNvSpPr/>
          <p:nvPr>
            <p:custDataLst>
              <p:tags r:id="rId2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32" name="Shape 6"/>
          <p:cNvSpPr/>
          <p:nvPr>
            <p:custDataLst>
              <p:tags r:id="rId28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29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Shape 7"/>
          <p:cNvSpPr/>
          <p:nvPr>
            <p:custDataLst>
              <p:tags r:id="rId30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33" name="Shape 7"/>
          <p:cNvSpPr/>
          <p:nvPr>
            <p:custDataLst>
              <p:tags r:id="rId31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32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Shape 8"/>
          <p:cNvSpPr/>
          <p:nvPr>
            <p:custDataLst>
              <p:tags r:id="rId33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34" name="Shape 8"/>
          <p:cNvSpPr/>
          <p:nvPr>
            <p:custDataLst>
              <p:tags r:id="rId34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5" name="标题 34"/>
          <p:cNvSpPr>
            <a:spLocks noGrp="1"/>
          </p:cNvSpPr>
          <p:nvPr>
            <p:ph type="title" idx="13" hasCustomPrompt="1"/>
            <p:custDataLst>
              <p:tags r:id="rId35"/>
            </p:custDataLst>
          </p:nvPr>
        </p:nvSpPr>
        <p:spPr>
          <a:xfrm>
            <a:off x="586105" y="3133090"/>
            <a:ext cx="7769860" cy="521970"/>
          </a:xfrm>
          <a:noFill/>
        </p:spPr>
        <p:txBody>
          <a:bodyPr wrap="square" lIns="91440" tIns="45720" rIns="91440" bIns="4572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sz="3400" b="0" i="0" u="none" strike="noStrike" kern="1200" cap="none" spc="0" normalizeH="0" baseline="0" noProof="1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单击编辑母版标题</a:t>
            </a:r>
            <a:endParaRPr>
              <a:sym typeface="+mn-ea"/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idx="14" hasCustomPrompt="1"/>
            <p:custDataLst>
              <p:tags r:id="rId36"/>
            </p:custDataLst>
          </p:nvPr>
        </p:nvSpPr>
        <p:spPr>
          <a:xfrm>
            <a:off x="8197052" y="2654618"/>
            <a:ext cx="1618942" cy="2707005"/>
          </a:xfrm>
          <a:noFill/>
        </p:spPr>
        <p:txBody>
          <a:bodyPr wrap="square" lIns="91440" tIns="45720" rIns="91440" bIns="45720" rtlCol="0" anchor="t">
            <a:sp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8500" b="0" i="0" u="none" strike="noStrike" kern="1200" cap="none" spc="0" normalizeH="0" baseline="0" noProof="1" dirty="0">
                <a:solidFill>
                  <a:srgbClr val="F2F7FA"/>
                </a:solidFill>
                <a:latin typeface="+mn-lt"/>
                <a:ea typeface="+mn-ea"/>
                <a:cs typeface="Noto Sans SC" panose="020B0200000000000000" pitchFamily="34" charset="-120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编号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>
                <a:latin typeface="+mn-lt"/>
                <a:ea typeface="+mn-ea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image" Target="../media/image11.jpeg"/><Relationship Id="rId12" Type="http://schemas.openxmlformats.org/officeDocument/2006/relationships/tags" Target="../tags/tag7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3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https://kimi-img.moonshot.cn/pub/slides/slides_tmpl/image/25-09-04-11:33:17-d2sggve1bb2p4onbono0.jp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marR="0" algn="just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MiSans" pitchFamily="34" charset="-120"/>
              </a:defRPr>
            </a:lvl1pPr>
          </a:lstStyle>
          <a:p>
            <a:pPr lvl="0"/>
            <a:fld id="{9A0DB2DC-4C9A-4742-B13C-FB6460FD3503}" type="slidenum">
              <a:rPr>
                <a:sym typeface="+mn-ea"/>
              </a:rPr>
            </a:fld>
            <a:endParaRPr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marR="0" algn="just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MiSans" pitchFamily="34" charset="-120"/>
              </a:defRPr>
            </a:lvl1pPr>
          </a:lstStyle>
          <a:p>
            <a:pPr lvl="0"/>
            <a:fld id="{BB962C8B-B14F-4D97-AF65-F5344CB8AC3E}" type="datetimeFigureOut">
              <a:rPr>
                <a:sym typeface="+mn-ea"/>
              </a:rPr>
            </a:fld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marR="0" algn="just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 kumimoji="0" lang="en-US" sz="3600" b="0" i="0" u="none" strike="noStrike" kern="1200" cap="none" spc="0" normalizeH="0" baseline="0" noProof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00" b="0" u="none" strike="noStrike" kern="1200" cap="none" spc="150" normalizeH="0" baseline="0">
          <a:solidFill>
            <a:srgbClr val="262626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00" b="0" u="none" strike="noStrike" kern="1200" cap="none" spc="150" normalizeH="0" baseline="0">
          <a:solidFill>
            <a:srgbClr val="262626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0" b="0" u="none" strike="noStrike" kern="1200" cap="none" spc="150" normalizeH="0" baseline="0">
          <a:solidFill>
            <a:srgbClr val="262626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0" b="0" u="none" strike="noStrike" kern="1200" cap="none" spc="150" normalizeH="0" baseline="0">
          <a:solidFill>
            <a:srgbClr val="262626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0" b="0" u="none" strike="noStrike" kern="1200" cap="none" spc="150" normalizeH="0" baseline="0">
          <a:solidFill>
            <a:srgbClr val="262626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 flipH="1">
            <a:off x="10699478" y="0"/>
            <a:ext cx="1490346" cy="840741"/>
          </a:xfrm>
          <a:custGeom>
            <a:avLst/>
            <a:gdLst>
              <a:gd name="connsiteX0" fmla="*/ 1480712 w 1490346"/>
              <a:gd name="connsiteY0" fmla="*/ 0 h 840741"/>
              <a:gd name="connsiteX1" fmla="*/ 9634 w 1490346"/>
              <a:gd name="connsiteY1" fmla="*/ 0 h 840741"/>
              <a:gd name="connsiteX2" fmla="*/ 0 w 1490346"/>
              <a:gd name="connsiteY2" fmla="*/ 95568 h 840741"/>
              <a:gd name="connsiteX3" fmla="*/ 745173 w 1490346"/>
              <a:gd name="connsiteY3" fmla="*/ 840741 h 840741"/>
              <a:gd name="connsiteX4" fmla="*/ 1490346 w 1490346"/>
              <a:gd name="connsiteY4" fmla="*/ 95568 h 8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346" h="840741">
                <a:moveTo>
                  <a:pt x="1480712" y="0"/>
                </a:moveTo>
                <a:lnTo>
                  <a:pt x="9634" y="0"/>
                </a:lnTo>
                <a:lnTo>
                  <a:pt x="0" y="95568"/>
                </a:lnTo>
                <a:cubicBezTo>
                  <a:pt x="0" y="507116"/>
                  <a:pt x="333625" y="840741"/>
                  <a:pt x="745173" y="840741"/>
                </a:cubicBezTo>
                <a:cubicBezTo>
                  <a:pt x="1156721" y="840741"/>
                  <a:pt x="1490346" y="507116"/>
                  <a:pt x="1490346" y="9556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image" Target="../media/image1.jpe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image" Target="../media/image2.png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1.xml"/><Relationship Id="rId2" Type="http://schemas.openxmlformats.org/officeDocument/2006/relationships/image" Target="../media/image3.jpeg"/><Relationship Id="rId1" Type="http://schemas.openxmlformats.org/officeDocument/2006/relationships/tags" Target="../tags/tag26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image" Target="../media/image7.png"/><Relationship Id="rId7" Type="http://schemas.openxmlformats.org/officeDocument/2006/relationships/tags" Target="../tags/tag265.xml"/><Relationship Id="rId6" Type="http://schemas.openxmlformats.org/officeDocument/2006/relationships/image" Target="../media/image8.png"/><Relationship Id="rId5" Type="http://schemas.openxmlformats.org/officeDocument/2006/relationships/tags" Target="../tags/tag264.xml"/><Relationship Id="rId4" Type="http://schemas.openxmlformats.org/officeDocument/2006/relationships/image" Target="../media/image9.png"/><Relationship Id="rId3" Type="http://schemas.openxmlformats.org/officeDocument/2006/relationships/tags" Target="../tags/tag263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76.xml"/><Relationship Id="rId2" Type="http://schemas.openxmlformats.org/officeDocument/2006/relationships/image" Target="../media/image3.jpeg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image" Target="../media/image2.png"/><Relationship Id="rId1" Type="http://schemas.openxmlformats.org/officeDocument/2006/relationships/tags" Target="../tags/tag2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tags" Target="../tags/tag278.xml"/><Relationship Id="rId2" Type="http://schemas.openxmlformats.org/officeDocument/2006/relationships/image" Target="../media/image30.png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tags" Target="../tags/tag27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image" Target="../media/image33.png"/><Relationship Id="rId7" Type="http://schemas.openxmlformats.org/officeDocument/2006/relationships/image" Target="../media/image7.png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0" Type="http://schemas.openxmlformats.org/officeDocument/2006/relationships/notesSlide" Target="../notesSlides/notesSlide12.xml"/><Relationship Id="rId2" Type="http://schemas.openxmlformats.org/officeDocument/2006/relationships/image" Target="../media/image3.jpeg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304.xml"/><Relationship Id="rId17" Type="http://schemas.openxmlformats.org/officeDocument/2006/relationships/tags" Target="../tags/tag303.xml"/><Relationship Id="rId16" Type="http://schemas.openxmlformats.org/officeDocument/2006/relationships/tags" Target="../tags/tag302.xml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image" Target="../media/image35.png"/><Relationship Id="rId3" Type="http://schemas.openxmlformats.org/officeDocument/2006/relationships/tags" Target="../tags/tag306.xml"/><Relationship Id="rId2" Type="http://schemas.openxmlformats.org/officeDocument/2006/relationships/image" Target="../media/image34.jpe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316.xml"/><Relationship Id="rId13" Type="http://schemas.openxmlformats.org/officeDocument/2006/relationships/tags" Target="../tags/tag315.xml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tags" Target="../tags/tag30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image" Target="../media/image7.png"/><Relationship Id="rId7" Type="http://schemas.openxmlformats.org/officeDocument/2006/relationships/tags" Target="../tags/tag320.xml"/><Relationship Id="rId6" Type="http://schemas.openxmlformats.org/officeDocument/2006/relationships/image" Target="../media/image8.png"/><Relationship Id="rId5" Type="http://schemas.openxmlformats.org/officeDocument/2006/relationships/tags" Target="../tags/tag319.xml"/><Relationship Id="rId4" Type="http://schemas.openxmlformats.org/officeDocument/2006/relationships/image" Target="../media/image9.png"/><Relationship Id="rId3" Type="http://schemas.openxmlformats.org/officeDocument/2006/relationships/tags" Target="../tags/tag318.xml"/><Relationship Id="rId22" Type="http://schemas.openxmlformats.org/officeDocument/2006/relationships/notesSlide" Target="../notesSlides/notesSlide14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331.xml"/><Relationship Id="rId2" Type="http://schemas.openxmlformats.org/officeDocument/2006/relationships/image" Target="../media/image3.jpeg"/><Relationship Id="rId19" Type="http://schemas.openxmlformats.org/officeDocument/2006/relationships/tags" Target="../tags/tag330.xml"/><Relationship Id="rId18" Type="http://schemas.openxmlformats.org/officeDocument/2006/relationships/tags" Target="../tags/tag329.xml"/><Relationship Id="rId17" Type="http://schemas.openxmlformats.org/officeDocument/2006/relationships/tags" Target="../tags/tag328.xml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tags" Target="../tags/tag324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image" Target="../media/image2.png"/><Relationship Id="rId1" Type="http://schemas.openxmlformats.org/officeDocument/2006/relationships/tags" Target="../tags/tag31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image" Target="../media/image3.jpe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image" Target="../media/image23.jpeg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355.xml"/><Relationship Id="rId15" Type="http://schemas.openxmlformats.org/officeDocument/2006/relationships/tags" Target="../tags/tag354.xml"/><Relationship Id="rId14" Type="http://schemas.openxmlformats.org/officeDocument/2006/relationships/tags" Target="../tags/tag353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image" Target="../media/image7.png"/><Relationship Id="rId7" Type="http://schemas.openxmlformats.org/officeDocument/2006/relationships/tags" Target="../tags/tag359.xml"/><Relationship Id="rId6" Type="http://schemas.openxmlformats.org/officeDocument/2006/relationships/image" Target="../media/image8.png"/><Relationship Id="rId5" Type="http://schemas.openxmlformats.org/officeDocument/2006/relationships/tags" Target="../tags/tag358.xml"/><Relationship Id="rId4" Type="http://schemas.openxmlformats.org/officeDocument/2006/relationships/image" Target="../media/image9.png"/><Relationship Id="rId3" Type="http://schemas.openxmlformats.org/officeDocument/2006/relationships/tags" Target="../tags/tag357.xml"/><Relationship Id="rId22" Type="http://schemas.openxmlformats.org/officeDocument/2006/relationships/notesSlide" Target="../notesSlides/notesSlide17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370.xml"/><Relationship Id="rId2" Type="http://schemas.openxmlformats.org/officeDocument/2006/relationships/image" Target="../media/image3.jpeg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tags" Target="../tags/tag366.xml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image" Target="../media/image2.png"/><Relationship Id="rId1" Type="http://schemas.openxmlformats.org/officeDocument/2006/relationships/tags" Target="../tags/tag3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tags" Target="../tags/tag374.xml"/><Relationship Id="rId7" Type="http://schemas.openxmlformats.org/officeDocument/2006/relationships/tags" Target="../tags/tag373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372.xml"/><Relationship Id="rId2" Type="http://schemas.openxmlformats.org/officeDocument/2006/relationships/image" Target="../media/image3.jpeg"/><Relationship Id="rId18" Type="http://schemas.openxmlformats.org/officeDocument/2006/relationships/notesSlide" Target="../notesSlides/notesSlide18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tags" Target="../tags/tag377.xml"/><Relationship Id="rId10" Type="http://schemas.openxmlformats.org/officeDocument/2006/relationships/tags" Target="../tags/tag376.xml"/><Relationship Id="rId1" Type="http://schemas.openxmlformats.org/officeDocument/2006/relationships/tags" Target="../tags/tag37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image" Target="../media/image5.png"/><Relationship Id="rId5" Type="http://schemas.openxmlformats.org/officeDocument/2006/relationships/tags" Target="../tags/tag171.xml"/><Relationship Id="rId4" Type="http://schemas.openxmlformats.org/officeDocument/2006/relationships/image" Target="../media/image4.png"/><Relationship Id="rId35" Type="http://schemas.openxmlformats.org/officeDocument/2006/relationships/notesSlide" Target="../notesSlides/notesSlide2.xml"/><Relationship Id="rId34" Type="http://schemas.openxmlformats.org/officeDocument/2006/relationships/slideLayout" Target="../slideLayouts/slideLayout12.xml"/><Relationship Id="rId33" Type="http://schemas.openxmlformats.org/officeDocument/2006/relationships/tags" Target="../tags/tag197.xml"/><Relationship Id="rId32" Type="http://schemas.openxmlformats.org/officeDocument/2006/relationships/tags" Target="../tags/tag196.xml"/><Relationship Id="rId31" Type="http://schemas.openxmlformats.org/officeDocument/2006/relationships/tags" Target="../tags/tag195.xml"/><Relationship Id="rId30" Type="http://schemas.openxmlformats.org/officeDocument/2006/relationships/tags" Target="../tags/tag194.xml"/><Relationship Id="rId3" Type="http://schemas.openxmlformats.org/officeDocument/2006/relationships/tags" Target="../tags/tag170.xml"/><Relationship Id="rId29" Type="http://schemas.openxmlformats.org/officeDocument/2006/relationships/tags" Target="../tags/tag193.xml"/><Relationship Id="rId28" Type="http://schemas.openxmlformats.org/officeDocument/2006/relationships/tags" Target="../tags/tag192.xml"/><Relationship Id="rId27" Type="http://schemas.openxmlformats.org/officeDocument/2006/relationships/tags" Target="../tags/tag191.xml"/><Relationship Id="rId26" Type="http://schemas.openxmlformats.org/officeDocument/2006/relationships/tags" Target="../tags/tag190.xml"/><Relationship Id="rId25" Type="http://schemas.openxmlformats.org/officeDocument/2006/relationships/tags" Target="../tags/tag189.xml"/><Relationship Id="rId24" Type="http://schemas.openxmlformats.org/officeDocument/2006/relationships/tags" Target="../tags/tag188.xml"/><Relationship Id="rId23" Type="http://schemas.openxmlformats.org/officeDocument/2006/relationships/tags" Target="../tags/tag187.xml"/><Relationship Id="rId22" Type="http://schemas.openxmlformats.org/officeDocument/2006/relationships/tags" Target="../tags/tag186.xml"/><Relationship Id="rId21" Type="http://schemas.openxmlformats.org/officeDocument/2006/relationships/tags" Target="../tags/tag185.xml"/><Relationship Id="rId20" Type="http://schemas.openxmlformats.org/officeDocument/2006/relationships/tags" Target="../tags/tag184.xml"/><Relationship Id="rId2" Type="http://schemas.openxmlformats.org/officeDocument/2006/relationships/image" Target="../media/image3.jpeg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image" Target="../media/image6.png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387.xml"/><Relationship Id="rId7" Type="http://schemas.openxmlformats.org/officeDocument/2006/relationships/image" Target="../media/image40.png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image" Target="../media/image39.png"/><Relationship Id="rId3" Type="http://schemas.openxmlformats.org/officeDocument/2006/relationships/tags" Target="../tags/tag384.xml"/><Relationship Id="rId20" Type="http://schemas.openxmlformats.org/officeDocument/2006/relationships/notesSlide" Target="../notesSlides/notesSlide19.xml"/><Relationship Id="rId2" Type="http://schemas.openxmlformats.org/officeDocument/2006/relationships/image" Target="../media/image23.jpeg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396.xml"/><Relationship Id="rId17" Type="http://schemas.openxmlformats.org/officeDocument/2006/relationships/tags" Target="../tags/tag395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tags" Target="../tags/tag391.xml"/><Relationship Id="rId12" Type="http://schemas.openxmlformats.org/officeDocument/2006/relationships/tags" Target="../tags/tag390.xml"/><Relationship Id="rId11" Type="http://schemas.openxmlformats.org/officeDocument/2006/relationships/tags" Target="../tags/tag389.xml"/><Relationship Id="rId10" Type="http://schemas.openxmlformats.org/officeDocument/2006/relationships/tags" Target="../tags/tag388.xml"/><Relationship Id="rId1" Type="http://schemas.openxmlformats.org/officeDocument/2006/relationships/tags" Target="../tags/tag38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image" Target="../media/image7.png"/><Relationship Id="rId7" Type="http://schemas.openxmlformats.org/officeDocument/2006/relationships/tags" Target="../tags/tag400.xml"/><Relationship Id="rId6" Type="http://schemas.openxmlformats.org/officeDocument/2006/relationships/image" Target="../media/image8.png"/><Relationship Id="rId5" Type="http://schemas.openxmlformats.org/officeDocument/2006/relationships/tags" Target="../tags/tag399.xml"/><Relationship Id="rId4" Type="http://schemas.openxmlformats.org/officeDocument/2006/relationships/image" Target="../media/image9.png"/><Relationship Id="rId3" Type="http://schemas.openxmlformats.org/officeDocument/2006/relationships/tags" Target="../tags/tag398.xml"/><Relationship Id="rId22" Type="http://schemas.openxmlformats.org/officeDocument/2006/relationships/notesSlide" Target="../notesSlides/notesSlide2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411.xml"/><Relationship Id="rId2" Type="http://schemas.openxmlformats.org/officeDocument/2006/relationships/image" Target="../media/image3.jpeg"/><Relationship Id="rId19" Type="http://schemas.openxmlformats.org/officeDocument/2006/relationships/tags" Target="../tags/tag410.xml"/><Relationship Id="rId18" Type="http://schemas.openxmlformats.org/officeDocument/2006/relationships/tags" Target="../tags/tag409.xml"/><Relationship Id="rId17" Type="http://schemas.openxmlformats.org/officeDocument/2006/relationships/tags" Target="../tags/tag408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" Type="http://schemas.openxmlformats.org/officeDocument/2006/relationships/tags" Target="../tags/tag405.xml"/><Relationship Id="rId13" Type="http://schemas.openxmlformats.org/officeDocument/2006/relationships/tags" Target="../tags/tag404.xml"/><Relationship Id="rId12" Type="http://schemas.openxmlformats.org/officeDocument/2006/relationships/tags" Target="../tags/tag403.xml"/><Relationship Id="rId11" Type="http://schemas.openxmlformats.org/officeDocument/2006/relationships/tags" Target="../tags/tag402.xml"/><Relationship Id="rId10" Type="http://schemas.openxmlformats.org/officeDocument/2006/relationships/image" Target="../media/image2.png"/><Relationship Id="rId1" Type="http://schemas.openxmlformats.org/officeDocument/2006/relationships/tags" Target="../tags/tag39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image" Target="../media/image41.png"/><Relationship Id="rId4" Type="http://schemas.openxmlformats.org/officeDocument/2006/relationships/tags" Target="../tags/tag414.xml"/><Relationship Id="rId3" Type="http://schemas.openxmlformats.org/officeDocument/2006/relationships/tags" Target="../tags/tag413.xml"/><Relationship Id="rId2" Type="http://schemas.openxmlformats.org/officeDocument/2006/relationships/image" Target="../media/image3.jpeg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image" Target="../media/image2.png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3" Type="http://schemas.openxmlformats.org/officeDocument/2006/relationships/tags" Target="../tags/tag423.xml"/><Relationship Id="rId2" Type="http://schemas.openxmlformats.org/officeDocument/2006/relationships/image" Target="../media/image10.png"/><Relationship Id="rId19" Type="http://schemas.openxmlformats.org/officeDocument/2006/relationships/notesSlide" Target="../notesSlides/notesSlide22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436.xml"/><Relationship Id="rId16" Type="http://schemas.openxmlformats.org/officeDocument/2006/relationships/tags" Target="../tags/tag435.xml"/><Relationship Id="rId15" Type="http://schemas.openxmlformats.org/officeDocument/2006/relationships/tags" Target="../tags/tag434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tags" Target="../tags/tag42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image" Target="../media/image13.png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213.xml"/><Relationship Id="rId24" Type="http://schemas.openxmlformats.org/officeDocument/2006/relationships/image" Target="../media/image18.png"/><Relationship Id="rId23" Type="http://schemas.openxmlformats.org/officeDocument/2006/relationships/image" Target="../media/image17.png"/><Relationship Id="rId22" Type="http://schemas.openxmlformats.org/officeDocument/2006/relationships/image" Target="../media/image16.svg"/><Relationship Id="rId21" Type="http://schemas.openxmlformats.org/officeDocument/2006/relationships/image" Target="../media/image15.png"/><Relationship Id="rId20" Type="http://schemas.openxmlformats.org/officeDocument/2006/relationships/tags" Target="../tags/tag212.xml"/><Relationship Id="rId2" Type="http://schemas.openxmlformats.org/officeDocument/2006/relationships/image" Target="../media/image11.jpeg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image" Target="../media/image2.png"/><Relationship Id="rId13" Type="http://schemas.openxmlformats.org/officeDocument/2006/relationships/tags" Target="../tags/tag206.xml"/><Relationship Id="rId12" Type="http://schemas.openxmlformats.org/officeDocument/2006/relationships/image" Target="../media/image14.png"/><Relationship Id="rId11" Type="http://schemas.openxmlformats.org/officeDocument/2006/relationships/tags" Target="../tags/tag205.xml"/><Relationship Id="rId10" Type="http://schemas.openxmlformats.org/officeDocument/2006/relationships/image" Target="../media/image7.png"/><Relationship Id="rId1" Type="http://schemas.openxmlformats.org/officeDocument/2006/relationships/tags" Target="../tags/tag19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20.png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2.png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1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221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tags" Target="../tags/tag2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image" Target="../media/image7.png"/><Relationship Id="rId7" Type="http://schemas.openxmlformats.org/officeDocument/2006/relationships/tags" Target="../tags/tag225.xml"/><Relationship Id="rId6" Type="http://schemas.openxmlformats.org/officeDocument/2006/relationships/image" Target="../media/image8.png"/><Relationship Id="rId5" Type="http://schemas.openxmlformats.org/officeDocument/2006/relationships/tags" Target="../tags/tag224.xml"/><Relationship Id="rId4" Type="http://schemas.openxmlformats.org/officeDocument/2006/relationships/image" Target="../media/image9.png"/><Relationship Id="rId3" Type="http://schemas.openxmlformats.org/officeDocument/2006/relationships/tags" Target="../tags/tag223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36.xml"/><Relationship Id="rId2" Type="http://schemas.openxmlformats.org/officeDocument/2006/relationships/image" Target="../media/image3.jpeg"/><Relationship Id="rId19" Type="http://schemas.openxmlformats.org/officeDocument/2006/relationships/tags" Target="../tags/tag235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image" Target="../media/image2.png"/><Relationship Id="rId1" Type="http://schemas.openxmlformats.org/officeDocument/2006/relationships/tags" Target="../tags/tag2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24.png"/><Relationship Id="rId3" Type="http://schemas.openxmlformats.org/officeDocument/2006/relationships/tags" Target="../tags/tag238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23.jpeg"/><Relationship Id="rId19" Type="http://schemas.openxmlformats.org/officeDocument/2006/relationships/tags" Target="../tags/tag252.xml"/><Relationship Id="rId18" Type="http://schemas.openxmlformats.org/officeDocument/2006/relationships/image" Target="../media/image25.png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image" Target="../media/image27.png"/><Relationship Id="rId4" Type="http://schemas.openxmlformats.org/officeDocument/2006/relationships/tags" Target="../tags/tag254.xml"/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59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2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>
            <p:custDataLst>
              <p:tags r:id="rId3"/>
            </p:custDataLst>
          </p:nvPr>
        </p:nvSpPr>
        <p:spPr>
          <a:xfrm>
            <a:off x="-72390" y="-14287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>
            <p:custDataLst>
              <p:tags r:id="rId4"/>
            </p:custDataLst>
          </p:nvPr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626745" y="5580380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2000" dirty="0"/>
              <a:t>团队名称：爱错</a:t>
            </a:r>
            <a:r>
              <a:rPr lang="en-US" altLang="zh-CN" sz="2000" dirty="0"/>
              <a:t>   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        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000" dirty="0"/>
              <a:t>团队成员：詹美杰、孟子阳</a:t>
            </a:r>
            <a:endParaRPr lang="zh-CN" altLang="en-US" sz="1600" dirty="0"/>
          </a:p>
          <a:p>
            <a:pPr>
              <a:lnSpc>
                <a:spcPct val="90000"/>
              </a:lnSpc>
            </a:pPr>
            <a:endParaRPr lang="zh-CN" altLang="en-US" sz="1600" dirty="0"/>
          </a:p>
          <a:p>
            <a:pPr>
              <a:lnSpc>
                <a:spcPct val="90000"/>
              </a:lnSpc>
            </a:pPr>
            <a:r>
              <a:rPr lang="zh-CN" altLang="en-US" sz="2000" dirty="0"/>
              <a:t>机构：华东师范大学</a:t>
            </a:r>
            <a:endParaRPr lang="zh-CN" altLang="en-US" sz="2000" dirty="0"/>
          </a:p>
        </p:txBody>
      </p:sp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7"/>
            </p:custDataLst>
          </p:nvPr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Shape 5"/>
          <p:cNvSpPr/>
          <p:nvPr>
            <p:custDataLst>
              <p:tags r:id="rId8"/>
            </p:custDataLst>
          </p:nvPr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Shape 6"/>
          <p:cNvSpPr/>
          <p:nvPr>
            <p:custDataLst>
              <p:tags r:id="rId9"/>
            </p:custDataLst>
          </p:nvPr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Shape 7"/>
          <p:cNvSpPr/>
          <p:nvPr>
            <p:custDataLst>
              <p:tags r:id="rId10"/>
            </p:custDataLst>
          </p:nvPr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2" name="Text 8"/>
          <p:cNvSpPr/>
          <p:nvPr>
            <p:custDataLst>
              <p:tags r:id="rId13"/>
            </p:custDataLst>
          </p:nvPr>
        </p:nvSpPr>
        <p:spPr>
          <a:xfrm>
            <a:off x="588010" y="2163445"/>
            <a:ext cx="707580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rPr>
              <a:t>OpenSage AI</a:t>
            </a:r>
            <a:r>
              <a:rPr lang="zh-CN" altLang="en-US" sz="4400" b="1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rPr>
              <a:t>：开源智慧分析助手</a:t>
            </a:r>
            <a:endParaRPr lang="zh-CN" altLang="en-US" sz="4400" b="1" dirty="0">
              <a:solidFill>
                <a:srgbClr val="000000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26" name="Text 2"/>
          <p:cNvSpPr/>
          <p:nvPr>
            <p:custDataLst>
              <p:tags r:id="rId14"/>
            </p:custDataLst>
          </p:nvPr>
        </p:nvSpPr>
        <p:spPr>
          <a:xfrm>
            <a:off x="754380" y="4945380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55700" y="3816985"/>
            <a:ext cx="3382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基于开源项目活跃度评估与趋势预测、开源项目健康度监控与指标设计、开源社区数据时序分析与可视化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5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245" y="128270"/>
            <a:ext cx="1091184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</a:pPr>
            <a:r>
              <a:rPr sz="3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</a:rPr>
              <a:t>AI Agent 核心亮点：ReAct 推理-行动闭环</a:t>
            </a:r>
            <a:endParaRPr sz="3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368" y="841248"/>
            <a:ext cx="10911840" cy="32004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sz="16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</a:rPr>
              <a:t>让开源治理从“提问”走到“证据→处方→追踪”</a:t>
            </a:r>
            <a:endParaRPr sz="1600"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1234440"/>
            <a:ext cx="65836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</a:pPr>
            <a:r>
              <a:rPr sz="1800" b="1">
                <a:solidFill>
                  <a:srgbClr val="3C5AFF"/>
                </a:solidFill>
                <a:latin typeface="微软雅黑" panose="020B0503020204020204" charset="-122"/>
              </a:rPr>
              <a:t>ReAct 决策循环（Reason → Act → Observe → Reflect）</a:t>
            </a:r>
            <a:endParaRPr sz="1800" b="1">
              <a:solidFill>
                <a:srgbClr val="3C5AFF"/>
              </a:solidFill>
              <a:latin typeface="微软雅黑" panose="020B0503020204020204" charset="-12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08910" y="1737359"/>
            <a:ext cx="2057400" cy="86868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sz="1600" b="1">
                <a:solidFill>
                  <a:srgbClr val="FFFFFF"/>
                </a:solidFill>
                <a:latin typeface="微软雅黑" panose="020B0503020204020204" charset="-122"/>
              </a:rPr>
              <a:t>Reason
(理解&amp;计划)</a:t>
            </a:r>
            <a:endParaRPr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92040" y="2994660"/>
            <a:ext cx="2057400" cy="86868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sz="1600" b="1">
                <a:solidFill>
                  <a:srgbClr val="FFFFFF"/>
                </a:solidFill>
                <a:latin typeface="微软雅黑" panose="020B0503020204020204" charset="-122"/>
              </a:rPr>
              <a:t>Act
(调度工具)</a:t>
            </a:r>
            <a:endParaRPr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80030" y="4273550"/>
            <a:ext cx="2057400" cy="86868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sz="1600" b="1">
                <a:solidFill>
                  <a:srgbClr val="FFFFFF"/>
                </a:solidFill>
                <a:latin typeface="微软雅黑" panose="020B0503020204020204" charset="-122"/>
              </a:rPr>
              <a:t>Observe
(取证&amp;校验)</a:t>
            </a:r>
            <a:endParaRPr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5310" y="2994660"/>
            <a:ext cx="2057400" cy="86868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sz="1600" b="1">
                <a:solidFill>
                  <a:srgbClr val="FFFFFF"/>
                </a:solidFill>
                <a:latin typeface="微软雅黑" panose="020B0503020204020204" charset="-122"/>
              </a:rPr>
              <a:t>Reflect
(生成处方)</a:t>
            </a:r>
            <a:endParaRPr sz="1600" b="1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6075" y="5420995"/>
            <a:ext cx="6812915" cy="1244600"/>
          </a:xfrm>
          <a:prstGeom prst="roundRect">
            <a:avLst/>
          </a:prstGeom>
          <a:solidFill>
            <a:srgbClr val="F5F8FF"/>
          </a:solidFill>
          <a:ln>
            <a:solidFill>
              <a:srgbClr val="D2D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15000"/>
              </a:lnSpc>
            </a:pPr>
            <a:r>
              <a:rPr sz="1400" b="0">
                <a:solidFill>
                  <a:srgbClr val="2D2D2D"/>
                </a:solidFill>
                <a:latin typeface="微软雅黑" panose="020B0503020204020204" charset="-122"/>
              </a:rPr>
              <a:t>• Reason：解析意图/实体/时间窗，生成可执行计划（Planner）
• Act：按实时性/成本/新鲜度路由工具链，并行调用多工具（Router/Executor）
• Observe：汇总证据、做一致性校验，写入缓存/数据库供复用（Evidence）
• Reflect：输出结论+证据卡+治理处方，并进入监控追踪（Ask→Proof→Action→Track）</a:t>
            </a:r>
            <a:endParaRPr sz="1400" b="0">
              <a:solidFill>
                <a:srgbClr val="2D2D2D"/>
              </a:solidFill>
              <a:latin typeface="微软雅黑" panose="020B0503020204020204" charset="-12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09815" y="1234440"/>
            <a:ext cx="4160520" cy="5074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D2DCF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931910" y="1282065"/>
            <a:ext cx="1332865" cy="56134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2800" b="1">
                <a:gradFill>
                  <a:gsLst>
                    <a:gs pos="50000">
                      <a:schemeClr val="accent6"/>
                    </a:gs>
                    <a:gs pos="0">
                      <a:schemeClr val="accent6">
                        <a:lumMod val="25000"/>
                        <a:lumOff val="75000"/>
                      </a:schemeClr>
                    </a:gs>
                    <a:gs pos="100000">
                      <a:schemeClr val="accent6">
                        <a:lumMod val="85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charset="-122"/>
                <a:ea typeface="黑体" panose="02010609060101010101" charset="-122"/>
              </a:rPr>
              <a:t>优势</a:t>
            </a:r>
            <a:endParaRPr lang="zh-CN" sz="2800" b="1">
              <a:gradFill>
                <a:gsLst>
                  <a:gs pos="50000">
                    <a:schemeClr val="accent6"/>
                  </a:gs>
                  <a:gs pos="0">
                    <a:schemeClr val="accent6">
                      <a:lumMod val="25000"/>
                      <a:lumOff val="75000"/>
                    </a:schemeClr>
                  </a:gs>
                  <a:gs pos="100000">
                    <a:schemeClr val="accent6">
                      <a:lumMod val="85000"/>
                    </a:schemeClr>
                  </a:gs>
                </a:gsLst>
                <a:lin ang="5400000" scaled="1"/>
              </a:gradFill>
              <a:effectLst>
                <a:reflection blurRad="6350" stA="53000" endA="300" endPos="35500" dir="5400000" sy="-90000" algn="bl" rotWithShape="0"/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80960" y="1920240"/>
            <a:ext cx="3703320" cy="304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sz="14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ReAct：边推理边行动，适配多轮追问与复杂拆解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defRPr sz="14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智能路由：按实时性/成本/新鲜度选择最短工具链；超时重试+降级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defRPr sz="14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多工具协同：OpenDigger / GitHub / Scorecard / MaxKB / DB 并行取证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defRPr sz="14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Evidence Card：每条结论绑定指标、窗口、来源，可核对可复盘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defRPr sz="14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闭环追踪：行动处方写库，DataEase 大屏持续监控与预警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892040" y="2184400"/>
            <a:ext cx="771525" cy="75184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892040" y="3921760"/>
            <a:ext cx="939165" cy="70675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766570" y="3921760"/>
            <a:ext cx="939800" cy="7181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右弧形箭头 23"/>
          <p:cNvSpPr/>
          <p:nvPr/>
        </p:nvSpPr>
        <p:spPr>
          <a:xfrm>
            <a:off x="3157855" y="2788920"/>
            <a:ext cx="1301750" cy="1337310"/>
          </a:xfrm>
          <a:prstGeom prst="curvedLef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42545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cs typeface="Noto Sans SC" panose="020B0200000000000000" pitchFamily="34" charset="-120"/>
              </a:rPr>
              <a:t>03</a:t>
            </a:r>
            <a:endParaRPr lang="en-US" sz="8500" dirty="0">
              <a:solidFill>
                <a:srgbClr val="F2F7FA"/>
              </a:solidFill>
              <a:cs typeface="Noto Sans SC" panose="020B0200000000000000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12"/>
            </p:custDataLst>
          </p:nvPr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sz="3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项目难点与关键创新</a:t>
            </a:r>
            <a:endParaRPr lang="zh-CN" sz="3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9" name="Shape 2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  <p:custDataLst>
      <p:tags r:id="rId20"/>
    </p:custData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7-d2sggve1bb2p4onbonn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7-d2sggve1bb2p4onbono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365" y="188087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2307590"/>
            <a:ext cx="779145" cy="7905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6"/>
            </p:custDataLst>
          </p:nvPr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多工具协同与零配置分析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7"/>
            </p:custDataLst>
          </p:nvPr>
        </p:nvSpPr>
        <p:spPr>
          <a:xfrm>
            <a:off x="1948180" y="200787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1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9" name="Text 2"/>
          <p:cNvSpPr/>
          <p:nvPr>
            <p:custDataLst>
              <p:tags r:id="rId8"/>
            </p:custDataLst>
          </p:nvPr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工具集成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0" name="Text 3"/>
          <p:cNvSpPr/>
          <p:nvPr>
            <p:custDataLst>
              <p:tags r:id="rId9"/>
            </p:custDataLst>
          </p:nvPr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平台已集成OpenDigger客户端、DataEase可视化、MaxKB知识库、IoTDB时序存储，并提供插件化扩展能力。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1" name="Text 4"/>
          <p:cNvSpPr/>
          <p:nvPr>
            <p:custDataLst>
              <p:tags r:id="rId10"/>
            </p:custDataLst>
          </p:nvPr>
        </p:nvSpPr>
        <p:spPr>
          <a:xfrm>
            <a:off x="5726430" y="243459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2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工具功能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OpenDigger封装50+指标实时获取，自动处理限频与重试；DataEase内置参数化图表模板，查询结果一键生成可交互图表。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4" name="Text 7"/>
          <p:cNvSpPr/>
          <p:nvPr>
            <p:custDataLst>
              <p:tags r:id="rId13"/>
            </p:custDataLst>
          </p:nvPr>
        </p:nvSpPr>
        <p:spPr>
          <a:xfrm>
            <a:off x="9527540" y="200850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3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5" name="Text 8"/>
          <p:cNvSpPr/>
          <p:nvPr>
            <p:custDataLst>
              <p:tags r:id="rId14"/>
            </p:custDataLst>
          </p:nvPr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零配置分析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6" name="Text 9"/>
          <p:cNvSpPr/>
          <p:nvPr>
            <p:custDataLst>
              <p:tags r:id="rId15"/>
            </p:custDataLst>
          </p:nvPr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通过标准化适配层屏蔽接口差异，结合智能路由与并行执行，实现“只需项目地址、零配置”即可产出完整报告。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6"/>
    </p:custData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四级缓存与实时性保障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4" name="Shape 1"/>
          <p:cNvSpPr/>
          <p:nvPr>
            <p:custDataLst>
              <p:tags r:id="rId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Shape 3"/>
          <p:cNvSpPr/>
          <p:nvPr>
            <p:custDataLst>
              <p:tags r:id="rId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77406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</p:spPr>
      </p:sp>
      <p:pic>
        <p:nvPicPr>
          <p:cNvPr id="10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905" y="2049780"/>
            <a:ext cx="688340" cy="69151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4-11:33:15-d2sgguu1bb2p4onbon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740" y="2232025"/>
            <a:ext cx="1288415" cy="33020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4437380" y="1918335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</p:spPr>
      </p:sp>
      <p:pic>
        <p:nvPicPr>
          <p:cNvPr id="13" name="Image 5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280" y="2049780"/>
            <a:ext cx="688340" cy="691515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9-04-11:33:15-d2sgguu1bb2p4onbon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2115" y="2232025"/>
            <a:ext cx="1288415" cy="330200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8082915" y="191897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</p:spPr>
      </p:sp>
      <p:pic>
        <p:nvPicPr>
          <p:cNvPr id="16" name="Image 7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735" y="2049780"/>
            <a:ext cx="688340" cy="691515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09-04-11:33:15-d2sgguu1bb2p4onbonh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570" y="2232025"/>
            <a:ext cx="1288415" cy="330200"/>
          </a:xfrm>
          <a:prstGeom prst="rect">
            <a:avLst/>
          </a:prstGeom>
        </p:spPr>
      </p:pic>
      <p:sp>
        <p:nvSpPr>
          <p:cNvPr id="18" name="Text 7"/>
          <p:cNvSpPr/>
          <p:nvPr>
            <p:custDataLst>
              <p:tags r:id="rId9"/>
            </p:custDataLst>
          </p:nvPr>
        </p:nvSpPr>
        <p:spPr>
          <a:xfrm>
            <a:off x="2152015" y="213614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1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9" name="Text 8"/>
          <p:cNvSpPr/>
          <p:nvPr>
            <p:custDataLst>
              <p:tags r:id="rId10"/>
            </p:custDataLst>
          </p:nvPr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缓存策略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0" name="Text 9"/>
          <p:cNvSpPr/>
          <p:nvPr>
            <p:custDataLst>
              <p:tags r:id="rId11"/>
            </p:custDataLst>
          </p:nvPr>
        </p:nvSpPr>
        <p:spPr>
          <a:xfrm>
            <a:off x="112014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构建内存→Redis→IoTDB→PostgreSQL四级缓存，内存缓存热点查询，Redis缓存分钟级更新，IoTDB存储历史时序，PostgreSQL归档冷数据。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21" name="Text 10"/>
          <p:cNvSpPr/>
          <p:nvPr>
            <p:custDataLst>
              <p:tags r:id="rId12"/>
            </p:custDataLst>
          </p:nvPr>
        </p:nvSpPr>
        <p:spPr>
          <a:xfrm>
            <a:off x="5796915" y="214185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2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22" name="Text 11"/>
          <p:cNvSpPr/>
          <p:nvPr>
            <p:custDataLst>
              <p:tags r:id="rId13"/>
            </p:custDataLst>
          </p:nvPr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缓存优势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3" name="Text 12"/>
          <p:cNvSpPr/>
          <p:nvPr>
            <p:custDataLst>
              <p:tags r:id="rId14"/>
            </p:custDataLst>
          </p:nvPr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结合智能预加载与增量更新策略，将相似查询结果复用率提升60%，平均响应时间控制在5秒内，实时查询亦能在10秒内返回。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24" name="Text 13"/>
          <p:cNvSpPr/>
          <p:nvPr>
            <p:custDataLst>
              <p:tags r:id="rId15"/>
            </p:custDataLst>
          </p:nvPr>
        </p:nvSpPr>
        <p:spPr>
          <a:xfrm>
            <a:off x="9431020" y="214566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3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25" name="Text 14"/>
          <p:cNvSpPr/>
          <p:nvPr>
            <p:custDataLst>
              <p:tags r:id="rId16"/>
            </p:custDataLst>
          </p:nvPr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成本控制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6" name="Text 15"/>
          <p:cNvSpPr/>
          <p:nvPr>
            <p:custDataLst>
              <p:tags r:id="rId17"/>
            </p:custDataLst>
          </p:nvPr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四级缓存策略有效降低70%大模型调用费用，平衡了实时性与成本，提升了系统的整体性能。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8"/>
    </p:custData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2-d2sggu61bb2p4onbond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8-d2sggvm1bb2p4onbonp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32130"/>
            <a:ext cx="12192000" cy="5886450"/>
          </a:xfrm>
          <a:prstGeom prst="rect">
            <a:avLst/>
          </a:prstGeom>
        </p:spPr>
      </p:pic>
      <p:sp>
        <p:nvSpPr>
          <p:cNvPr id="4" name="Text 0"/>
          <p:cNvSpPr/>
          <p:nvPr>
            <p:custDataLst>
              <p:tags r:id="rId5"/>
            </p:custDataLst>
          </p:nvPr>
        </p:nvSpPr>
        <p:spPr>
          <a:xfrm>
            <a:off x="581660" y="75311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项目难点与突破路径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7" name="Text 1"/>
          <p:cNvSpPr/>
          <p:nvPr>
            <p:custDataLst>
              <p:tags r:id="rId6"/>
            </p:custDataLst>
          </p:nvPr>
        </p:nvSpPr>
        <p:spPr>
          <a:xfrm>
            <a:off x="581660" y="2120900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意图识别难点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8" name="Text 2"/>
          <p:cNvSpPr/>
          <p:nvPr>
            <p:custDataLst>
              <p:tags r:id="rId7"/>
            </p:custDataLst>
          </p:nvPr>
        </p:nvSpPr>
        <p:spPr>
          <a:xfrm>
            <a:off x="581660" y="2522220"/>
            <a:ext cx="5175885" cy="1483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15000"/>
              </a:lnSpc>
              <a:defRPr sz="15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开源场景多样，查询表述千差万别，意图识别需泛化能力强，团队</a:t>
            </a:r>
            <a:r>
              <a:rPr lang="zh-CN" alt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运用多源口径对齐，</a:t>
            </a: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lang="zh-CN" alt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OpenDigger+ GitHub Profile+ Scorecard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等开源数据平台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统一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指定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一套指标字典与时间窗口径，缺失项有明确默认/降权规则</a:t>
            </a:r>
            <a:r>
              <a:rPr 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；同时对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同一 repo 的多源结果做一致性校验，避免“数据对不上”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Text 3"/>
          <p:cNvSpPr/>
          <p:nvPr>
            <p:custDataLst>
              <p:tags r:id="rId8"/>
            </p:custDataLst>
          </p:nvPr>
        </p:nvSpPr>
        <p:spPr>
          <a:xfrm>
            <a:off x="581660" y="4095115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工具协同难点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0" name="Text 4"/>
          <p:cNvSpPr/>
          <p:nvPr>
            <p:custDataLst>
              <p:tags r:id="rId9"/>
            </p:custDataLst>
          </p:nvPr>
        </p:nvSpPr>
        <p:spPr>
          <a:xfrm>
            <a:off x="581660" y="4496435"/>
            <a:ext cx="5175885" cy="176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工具故障、网络延迟、数据不一致是多工具协同的挑战，采用超时重试、一致性校验、核心指标降级方案保障99.9%可用。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1" name="Text 5"/>
          <p:cNvSpPr/>
          <p:nvPr>
            <p:custDataLst>
              <p:tags r:id="rId10"/>
            </p:custDataLst>
          </p:nvPr>
        </p:nvSpPr>
        <p:spPr>
          <a:xfrm>
            <a:off x="6533515" y="2120900"/>
            <a:ext cx="5175250" cy="401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复杂查询难点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1"/>
            </p:custDataLst>
          </p:nvPr>
        </p:nvSpPr>
        <p:spPr>
          <a:xfrm>
            <a:off x="6533515" y="2521585"/>
            <a:ext cx="5176520" cy="1483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15000"/>
              </a:lnSpc>
              <a:defRPr sz="1500">
                <a:solidFill>
                  <a:srgbClr val="282828"/>
                </a:solidFill>
                <a:latin typeface="微软雅黑" panose="020B0503020204020204" charset="-122"/>
              </a:defRPr>
            </a:pP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用户可能提出包含多个子问题的复杂查询，</a:t>
            </a:r>
            <a:r>
              <a:rPr lang="zh-CN" alt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</a:t>
            </a: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利用查询图分解算法+子任务依赖分析+并行执行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对比、趋势、预测、监控）</a:t>
            </a: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ReAct 机制支持多轮迭代：边取证边修正计划</a:t>
            </a:r>
            <a:r>
              <a:rPr lang="en-US" sz="16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将多项目对比响应时间缩短50%。</a:t>
            </a:r>
            <a:endParaRPr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15000"/>
              </a:lnSpc>
              <a:defRPr sz="1500">
                <a:solidFill>
                  <a:srgbClr val="282828"/>
                </a:solidFill>
                <a:latin typeface="微软雅黑" panose="020B0503020204020204" charset="-122"/>
              </a:defRPr>
            </a:pPr>
            <a:endParaRPr lang="en-US" sz="1600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533515" y="4095115"/>
            <a:ext cx="5175250" cy="402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实时成本难点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533515" y="4496435"/>
            <a:ext cx="5176520" cy="176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大模型调用成本高，实时性要求高，通过四级缓存、查询分类、结果复用实现平均5秒返回，降低调用费用。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4"/>
    </p:custData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cs typeface="Noto Sans SC" panose="020B0200000000000000" pitchFamily="34" charset="-120"/>
              </a:rPr>
              <a:t>04</a:t>
            </a:r>
            <a:endParaRPr lang="en-US" sz="8500" dirty="0">
              <a:solidFill>
                <a:srgbClr val="F2F7FA"/>
              </a:solidFill>
              <a:cs typeface="Noto Sans SC" panose="020B0200000000000000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12"/>
            </p:custDataLst>
          </p:nvPr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sz="34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应用场景与用户价值</a:t>
            </a:r>
            <a:endParaRPr lang="zh-CN" sz="34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9" name="Shape 2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  <p:custDataLst>
      <p:tags r:id="rId20"/>
    </p:custData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581660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</p:spPr>
      </p:sp>
      <p:sp>
        <p:nvSpPr>
          <p:cNvPr id="4" name="Shape 1"/>
          <p:cNvSpPr/>
          <p:nvPr/>
        </p:nvSpPr>
        <p:spPr>
          <a:xfrm>
            <a:off x="1077595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</p:spPr>
      </p:sp>
      <p:sp>
        <p:nvSpPr>
          <p:cNvPr id="5" name="Shape 2"/>
          <p:cNvSpPr/>
          <p:nvPr/>
        </p:nvSpPr>
        <p:spPr>
          <a:xfrm rot="10800000">
            <a:off x="581660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</p:spPr>
      </p:sp>
      <p:sp>
        <p:nvSpPr>
          <p:cNvPr id="6" name="Shape 3"/>
          <p:cNvSpPr/>
          <p:nvPr/>
        </p:nvSpPr>
        <p:spPr>
          <a:xfrm>
            <a:off x="1077595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</p:spPr>
      </p:sp>
      <p:sp>
        <p:nvSpPr>
          <p:cNvPr id="7" name="Shape 4"/>
          <p:cNvSpPr/>
          <p:nvPr/>
        </p:nvSpPr>
        <p:spPr>
          <a:xfrm rot="10800000">
            <a:off x="6457315" y="1812290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</p:spPr>
      </p:sp>
      <p:sp>
        <p:nvSpPr>
          <p:cNvPr id="8" name="Shape 5"/>
          <p:cNvSpPr/>
          <p:nvPr/>
        </p:nvSpPr>
        <p:spPr>
          <a:xfrm>
            <a:off x="6953250" y="1812290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</p:spPr>
      </p:sp>
      <p:sp>
        <p:nvSpPr>
          <p:cNvPr id="9" name="Shape 6"/>
          <p:cNvSpPr/>
          <p:nvPr/>
        </p:nvSpPr>
        <p:spPr>
          <a:xfrm rot="10800000">
            <a:off x="6457315" y="4219575"/>
            <a:ext cx="2198370" cy="540385"/>
          </a:xfrm>
          <a:custGeom>
            <a:avLst/>
            <a:gdLst/>
            <a:ahLst/>
            <a:cxnLst/>
            <a:rect l="l" t="t" r="r" b="b"/>
            <a:pathLst>
              <a:path w="2198370" h="540385">
                <a:moveTo>
                  <a:pt x="81200" y="342224"/>
                </a:moveTo>
                <a:lnTo>
                  <a:pt x="81200" y="342224"/>
                </a:lnTo>
                <a:cubicBezTo>
                  <a:pt x="122620" y="299123"/>
                  <a:pt x="122620" y="240044"/>
                  <a:pt x="81200" y="196980"/>
                </a:cubicBezTo>
                <a:lnTo>
                  <a:pt x="81200" y="196980"/>
                </a:lnTo>
                <a:cubicBezTo>
                  <a:pt x="0" y="114505"/>
                  <a:pt x="79561" y="0"/>
                  <a:pt x="215392" y="0"/>
                </a:cubicBezTo>
                <a:lnTo>
                  <a:pt x="1920054" y="0"/>
                </a:lnTo>
                <a:cubicBezTo>
                  <a:pt x="1973095" y="0"/>
                  <a:pt x="2024447" y="18488"/>
                  <a:pt x="2055934" y="50481"/>
                </a:cubicBezTo>
                <a:lnTo>
                  <a:pt x="2198370" y="196980"/>
                </a:lnTo>
                <a:cubicBezTo>
                  <a:pt x="2239790" y="240044"/>
                  <a:pt x="2239790" y="299123"/>
                  <a:pt x="2198370" y="342224"/>
                </a:cubicBezTo>
                <a:lnTo>
                  <a:pt x="2055934" y="488686"/>
                </a:lnTo>
                <a:cubicBezTo>
                  <a:pt x="2024447" y="520717"/>
                  <a:pt x="1973095" y="540385"/>
                  <a:pt x="1920054" y="540385"/>
                </a:cubicBezTo>
                <a:lnTo>
                  <a:pt x="215392" y="540385"/>
                </a:lnTo>
                <a:cubicBezTo>
                  <a:pt x="79561" y="540385"/>
                  <a:pt x="0" y="424699"/>
                  <a:pt x="81200" y="342224"/>
                </a:cubicBezTo>
                <a:close/>
              </a:path>
            </a:pathLst>
          </a:custGeom>
          <a:gradFill flip="none" rotWithShape="1">
            <a:gsLst>
              <a:gs pos="0">
                <a:srgbClr val="2F5BEE"/>
              </a:gs>
              <a:gs pos="24000">
                <a:srgbClr val="91CBF6">
                  <a:alpha val="50000"/>
                </a:srgbClr>
              </a:gs>
              <a:gs pos="39000">
                <a:srgbClr val="91CBF6"/>
              </a:gs>
              <a:gs pos="100000">
                <a:srgbClr val="91CBF6">
                  <a:alpha val="0"/>
                </a:srgbClr>
              </a:gs>
            </a:gsLst>
            <a:lin ang="10800000" scaled="1"/>
          </a:gradFill>
        </p:spPr>
      </p:sp>
      <p:sp>
        <p:nvSpPr>
          <p:cNvPr id="10" name="Shape 7"/>
          <p:cNvSpPr/>
          <p:nvPr/>
        </p:nvSpPr>
        <p:spPr>
          <a:xfrm>
            <a:off x="6953250" y="4219575"/>
            <a:ext cx="4129405" cy="54800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4B8BF7">
                  <a:alpha val="23000"/>
                </a:srgbClr>
              </a:gs>
              <a:gs pos="84000">
                <a:srgbClr val="FFFFFF">
                  <a:alpha val="57000"/>
                </a:srgbClr>
              </a:gs>
              <a:gs pos="100000">
                <a:srgbClr val="FFFFFF">
                  <a:alpha val="57000"/>
                </a:srgbClr>
              </a:gs>
            </a:gsLst>
            <a:lin ang="10800000" scaled="1"/>
          </a:gradFill>
        </p:spPr>
      </p:sp>
      <p:sp>
        <p:nvSpPr>
          <p:cNvPr id="11" name="Text 8"/>
          <p:cNvSpPr/>
          <p:nvPr>
            <p:custDataLst>
              <p:tags r:id="rId3"/>
            </p:custDataLst>
          </p:nvPr>
        </p:nvSpPr>
        <p:spPr>
          <a:xfrm>
            <a:off x="581660" y="532130"/>
            <a:ext cx="10966450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四大场景：覆盖开源全生命周期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12" name="Text 9"/>
          <p:cNvSpPr/>
          <p:nvPr>
            <p:custDataLst>
              <p:tags r:id="rId4"/>
            </p:custDataLst>
          </p:nvPr>
        </p:nvSpPr>
        <p:spPr>
          <a:xfrm>
            <a:off x="1360805" y="1911985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项目维护者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3" name="Text 10"/>
          <p:cNvSpPr/>
          <p:nvPr>
            <p:custDataLst>
              <p:tags r:id="rId5"/>
            </p:custDataLst>
          </p:nvPr>
        </p:nvSpPr>
        <p:spPr>
          <a:xfrm>
            <a:off x="716915" y="234124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通过自然语言查询项目健康，</a:t>
            </a:r>
            <a:r>
              <a:rPr lang="zh-CN" alt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通过活跃度指数，响应度指数，抗风险指数，治理指数，安全指数五个维度来计算出项目的健康指数，构建五维健康度模型并</a:t>
            </a:r>
            <a:r>
              <a:rPr lang="zh-CN" alt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进行可视化。而且我们还引入</a:t>
            </a:r>
            <a:r>
              <a:rPr lang="en-US" altLang="zh-CN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GitHub</a:t>
            </a:r>
            <a:r>
              <a:rPr lang="zh-CN" alt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治理信息、</a:t>
            </a:r>
            <a:r>
              <a:rPr lang="en-US" altLang="zh-CN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Scorecard</a:t>
            </a:r>
            <a:r>
              <a:rPr lang="zh-CN" alt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安全评分来完善我们的健康算法</a:t>
            </a:r>
            <a:r>
              <a:rPr 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1400" b="1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Text 11"/>
          <p:cNvSpPr/>
          <p:nvPr>
            <p:custDataLst>
              <p:tags r:id="rId6"/>
            </p:custDataLst>
          </p:nvPr>
        </p:nvSpPr>
        <p:spPr>
          <a:xfrm>
            <a:off x="1360805" y="4319270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企业OSPO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5" name="Text 12"/>
          <p:cNvSpPr/>
          <p:nvPr>
            <p:custDataLst>
              <p:tags r:id="rId7"/>
            </p:custDataLst>
          </p:nvPr>
        </p:nvSpPr>
        <p:spPr>
          <a:xfrm>
            <a:off x="716915" y="482346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实现多项目自动监控与异常预警，年省10-50万分析师成本，决策提前30天，提升决策准确率。</a:t>
            </a:r>
            <a:endParaRPr lang="en-US" sz="1400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Text 13"/>
          <p:cNvSpPr/>
          <p:nvPr>
            <p:custDataLst>
              <p:tags r:id="rId8"/>
            </p:custDataLst>
          </p:nvPr>
        </p:nvSpPr>
        <p:spPr>
          <a:xfrm>
            <a:off x="7214870" y="1911985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开源新人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7" name="Text 14"/>
          <p:cNvSpPr/>
          <p:nvPr>
            <p:custDataLst>
              <p:tags r:id="rId9"/>
            </p:custDataLst>
          </p:nvPr>
        </p:nvSpPr>
        <p:spPr>
          <a:xfrm>
            <a:off x="6586220" y="2425065"/>
            <a:ext cx="4496435" cy="170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获得个性化项目推荐与入门指导，</a:t>
            </a:r>
            <a:r>
              <a:rPr lang="zh-CN" altLang="en-US" sz="1400" b="1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轻松查找到适合自己上手的开源项目</a:t>
            </a: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贡献准备时间从1个月缩至1周，大幅提升首次贡献的成功率</a:t>
            </a: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8" name="Text 15"/>
          <p:cNvSpPr/>
          <p:nvPr>
            <p:custDataLst>
              <p:tags r:id="rId10"/>
            </p:custDataLst>
          </p:nvPr>
        </p:nvSpPr>
        <p:spPr>
          <a:xfrm>
            <a:off x="7214870" y="4319270"/>
            <a:ext cx="3771900" cy="349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技术决策者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9" name="Text 16"/>
          <p:cNvSpPr/>
          <p:nvPr>
            <p:custDataLst>
              <p:tags r:id="rId11"/>
            </p:custDataLst>
          </p:nvPr>
        </p:nvSpPr>
        <p:spPr>
          <a:xfrm>
            <a:off x="6652260" y="4845050"/>
            <a:ext cx="4496435" cy="180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基于多维数据完成技术选型，决策周期从2周降至1天，选型失败率下降30%，降低选型风险。</a:t>
            </a:r>
            <a:endParaRPr lang="en-US" sz="1400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12"/>
    </p:custData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541020" y="53213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用户价值量化：时间、成本、风险三降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pic>
        <p:nvPicPr>
          <p:cNvPr id="4" name="Image 1" descr="https://kimi-img.moonshot.cn/pub/slides/slides_tmpl/image/25-09-04-11:33:16-d2sggv61bb2p4onbon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30" y="3331845"/>
            <a:ext cx="688340" cy="69151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970" y="5222875"/>
            <a:ext cx="688340" cy="691515"/>
          </a:xfrm>
          <a:prstGeom prst="rect">
            <a:avLst/>
          </a:prstGeom>
        </p:spPr>
      </p:pic>
      <p:sp>
        <p:nvSpPr>
          <p:cNvPr id="8" name="Text 1"/>
          <p:cNvSpPr/>
          <p:nvPr>
            <p:custDataLst>
              <p:tags r:id="rId7"/>
            </p:custDataLst>
          </p:nvPr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1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9" name="Text 2"/>
          <p:cNvSpPr/>
          <p:nvPr>
            <p:custDataLst>
              <p:tags r:id="rId8"/>
            </p:custDataLst>
          </p:nvPr>
        </p:nvSpPr>
        <p:spPr>
          <a:xfrm>
            <a:off x="3521075" y="1721485"/>
            <a:ext cx="6654165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效率提升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0" name="Text 3"/>
          <p:cNvSpPr/>
          <p:nvPr>
            <p:custDataLst>
              <p:tags r:id="rId9"/>
            </p:custDataLst>
          </p:nvPr>
        </p:nvSpPr>
        <p:spPr>
          <a:xfrm>
            <a:off x="3521075" y="2136140"/>
            <a:ext cx="7795260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项目维护者issue响应速度提升25%，贡献者留存提升15%；企业客户将评估工作压缩至10分钟，直接人力成本降低90%。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1" name="Text 4"/>
          <p:cNvSpPr/>
          <p:nvPr>
            <p:custDataLst>
              <p:tags r:id="rId10"/>
            </p:custDataLst>
          </p:nvPr>
        </p:nvSpPr>
        <p:spPr>
          <a:xfrm>
            <a:off x="854710" y="342900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2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2105025" y="3331845"/>
            <a:ext cx="382524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风险降低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2105025" y="3746500"/>
            <a:ext cx="7795260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技术选型场景下，决策失误导致的项目延期由30%降至10%以下，显著降低决策风险。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4" name="Text 7"/>
          <p:cNvSpPr/>
          <p:nvPr>
            <p:custDataLst>
              <p:tags r:id="rId13"/>
            </p:custDataLst>
          </p:nvPr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cs typeface="MiSans" pitchFamily="34" charset="-120"/>
              </a:rPr>
              <a:t>3</a:t>
            </a:r>
            <a:endParaRPr lang="en-US" sz="32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5" name="Text 8"/>
          <p:cNvSpPr/>
          <p:nvPr>
            <p:custDataLst>
              <p:tags r:id="rId14"/>
            </p:custDataLst>
          </p:nvPr>
        </p:nvSpPr>
        <p:spPr>
          <a:xfrm>
            <a:off x="3408045" y="4942205"/>
            <a:ext cx="382524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技术指标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6" name="Text 9"/>
          <p:cNvSpPr/>
          <p:nvPr>
            <p:custDataLst>
              <p:tags r:id="rId15"/>
            </p:custDataLst>
          </p:nvPr>
        </p:nvSpPr>
        <p:spPr>
          <a:xfrm>
            <a:off x="3408045" y="5356860"/>
            <a:ext cx="7794625" cy="1476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系统实现5种以上查询类型、集成3大核心工具、端到端演示3个应用场景，缓存命中响应&lt;3秒，实时查询&lt;10秒。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6"/>
    </p:custData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cs typeface="Noto Sans SC" panose="020B0200000000000000" pitchFamily="34" charset="-120"/>
              </a:rPr>
              <a:t>05</a:t>
            </a:r>
            <a:endParaRPr lang="en-US" sz="8500" dirty="0">
              <a:solidFill>
                <a:srgbClr val="F2F7FA"/>
              </a:solidFill>
              <a:cs typeface="Noto Sans SC" panose="020B0200000000000000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12"/>
            </p:custDataLst>
          </p:nvPr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cs typeface="MiSans" pitchFamily="34" charset="-120"/>
              </a:rPr>
              <a:t>成果展示与未来展望</a:t>
            </a:r>
            <a:endParaRPr lang="en-US" sz="3400" dirty="0">
              <a:solidFill>
                <a:srgbClr val="0D0D0D"/>
              </a:solidFill>
              <a:cs typeface="MiSans" pitchFamily="34" charset="-120"/>
            </a:endParaRPr>
          </a:p>
        </p:txBody>
      </p:sp>
      <p:sp>
        <p:nvSpPr>
          <p:cNvPr id="9" name="Shape 2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  <p:custDataLst>
      <p:tags r:id="rId20"/>
    </p:custData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2765" y="3225800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lin ang="10800000" scaled="1"/>
          </a:gradFill>
        </p:spPr>
      </p:sp>
      <p:sp>
        <p:nvSpPr>
          <p:cNvPr id="4" name="Shape 1"/>
          <p:cNvSpPr/>
          <p:nvPr/>
        </p:nvSpPr>
        <p:spPr>
          <a:xfrm>
            <a:off x="532765" y="498030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sp>
        <p:nvSpPr>
          <p:cNvPr id="5" name="Shape 2"/>
          <p:cNvSpPr/>
          <p:nvPr/>
        </p:nvSpPr>
        <p:spPr>
          <a:xfrm>
            <a:off x="532765" y="1504315"/>
            <a:ext cx="11161395" cy="157226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2F5BEE">
                  <a:alpha val="25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>
                  <a:alpha val="78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541020" y="53213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阶段性成果：Demo、视频与文档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pic>
        <p:nvPicPr>
          <p:cNvPr id="9" name="Image 3" descr="https://kimi-img.moonshot.cn/pub/slides/slides_tmpl/image/25-09-04-11:33:08-d2sggt61bb2p4onbon3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369695" y="1567180"/>
            <a:ext cx="1396365" cy="147637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3:16-d2sggv61bb2p4onbon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1" y="2131785"/>
            <a:ext cx="876300" cy="88900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675" y="1614805"/>
            <a:ext cx="1204595" cy="1209040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9-04-11:33:08-d2sggt61bb2p4onbon3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69340" y="5031105"/>
            <a:ext cx="1396365" cy="147637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9-04-11:33:16-d2sggv61bb2p4onbon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88" y="5641023"/>
            <a:ext cx="876300" cy="889000"/>
          </a:xfrm>
          <a:prstGeom prst="rect">
            <a:avLst/>
          </a:prstGeom>
        </p:spPr>
      </p:pic>
      <p:pic>
        <p:nvPicPr>
          <p:cNvPr id="14" name="Image 8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20" y="5078730"/>
            <a:ext cx="1204595" cy="1209040"/>
          </a:xfrm>
          <a:prstGeom prst="rect">
            <a:avLst/>
          </a:prstGeom>
        </p:spPr>
      </p:pic>
      <p:pic>
        <p:nvPicPr>
          <p:cNvPr id="15" name="Image 9" descr="https://kimi-img.moonshot.cn/pub/slides/slides_tmpl/image/25-09-04-11:33:08-d2sggt61bb2p4onbon3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723120" y="3263265"/>
            <a:ext cx="1396365" cy="1476375"/>
          </a:xfrm>
          <a:prstGeom prst="rect">
            <a:avLst/>
          </a:prstGeom>
        </p:spPr>
      </p:pic>
      <p:pic>
        <p:nvPicPr>
          <p:cNvPr id="16" name="Image 10" descr="https://kimi-img.moonshot.cn/pub/slides/slides_tmpl/image/25-09-04-11:33:16-d2sggv61bb2p4onbon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53" y="3858578"/>
            <a:ext cx="876300" cy="889000"/>
          </a:xfrm>
          <a:prstGeom prst="rect">
            <a:avLst/>
          </a:prstGeom>
        </p:spPr>
      </p:pic>
      <p:pic>
        <p:nvPicPr>
          <p:cNvPr id="17" name="Image 11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8100" y="3310890"/>
            <a:ext cx="1204595" cy="1209040"/>
          </a:xfrm>
          <a:prstGeom prst="rect">
            <a:avLst/>
          </a:prstGeom>
        </p:spPr>
      </p:pic>
      <p:sp>
        <p:nvSpPr>
          <p:cNvPr id="18" name="Text 4"/>
          <p:cNvSpPr/>
          <p:nvPr>
            <p:custDataLst>
              <p:tags r:id="rId7"/>
            </p:custDataLst>
          </p:nvPr>
        </p:nvSpPr>
        <p:spPr>
          <a:xfrm>
            <a:off x="2114550" y="1849120"/>
            <a:ext cx="688975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cs typeface="MiSans" pitchFamily="34" charset="-120"/>
              </a:rPr>
              <a:t>01</a:t>
            </a:r>
            <a:endParaRPr lang="en-US" sz="48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19" name="Text 5"/>
          <p:cNvSpPr/>
          <p:nvPr>
            <p:custDataLst>
              <p:tags r:id="rId8"/>
            </p:custDataLst>
          </p:nvPr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Demo系统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0" name="Text 6"/>
          <p:cNvSpPr/>
          <p:nvPr>
            <p:custDataLst>
              <p:tags r:id="rId9"/>
            </p:custDataLst>
          </p:nvPr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团队已交付可运行的在线Demo系统，支持3分钟功能演示视频、完整技术文档与使用手册，以及多场景用户案例展示。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21" name="Text 7"/>
          <p:cNvSpPr/>
          <p:nvPr>
            <p:custDataLst>
              <p:tags r:id="rId10"/>
            </p:custDataLst>
          </p:nvPr>
        </p:nvSpPr>
        <p:spPr>
          <a:xfrm>
            <a:off x="10387965" y="354774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cs typeface="MiSans" pitchFamily="34" charset="-120"/>
              </a:rPr>
              <a:t>02</a:t>
            </a:r>
            <a:endParaRPr lang="en-US" sz="48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22" name="Text 8"/>
          <p:cNvSpPr/>
          <p:nvPr>
            <p:custDataLst>
              <p:tags r:id="rId11"/>
            </p:custDataLst>
          </p:nvPr>
        </p:nvSpPr>
        <p:spPr>
          <a:xfrm>
            <a:off x="1458595" y="3363595"/>
            <a:ext cx="7795260" cy="363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技术指标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3" name="Text 9"/>
          <p:cNvSpPr/>
          <p:nvPr>
            <p:custDataLst>
              <p:tags r:id="rId12"/>
            </p:custDataLst>
          </p:nvPr>
        </p:nvSpPr>
        <p:spPr>
          <a:xfrm>
            <a:off x="1458595" y="3715385"/>
            <a:ext cx="7795260" cy="1079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系统可用性达99.9%，平均响应时间&lt;5秒，并发支持100+用户，数据更新延迟&lt;5分钟，为后续发展奠定基础。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24" name="Text 10"/>
          <p:cNvSpPr/>
          <p:nvPr>
            <p:custDataLst>
              <p:tags r:id="rId13"/>
            </p:custDataLst>
          </p:nvPr>
        </p:nvSpPr>
        <p:spPr>
          <a:xfrm>
            <a:off x="1711325" y="5327015"/>
            <a:ext cx="866140" cy="536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cs typeface="MiSans" pitchFamily="34" charset="-120"/>
              </a:rPr>
              <a:t>03</a:t>
            </a:r>
            <a:endParaRPr lang="en-US" sz="4800" dirty="0">
              <a:solidFill>
                <a:srgbClr val="FFFFFF"/>
              </a:solidFill>
              <a:cs typeface="MiSans" pitchFamily="34" charset="-120"/>
            </a:endParaRPr>
          </a:p>
        </p:txBody>
      </p:sp>
      <p:sp>
        <p:nvSpPr>
          <p:cNvPr id="25" name="Text 11"/>
          <p:cNvSpPr/>
          <p:nvPr>
            <p:custDataLst>
              <p:tags r:id="rId14"/>
            </p:custDataLst>
          </p:nvPr>
        </p:nvSpPr>
        <p:spPr>
          <a:xfrm>
            <a:off x="3225165" y="5093970"/>
            <a:ext cx="7794625" cy="366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资源上线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26" name="Text 12"/>
          <p:cNvSpPr/>
          <p:nvPr>
            <p:custDataLst>
              <p:tags r:id="rId15"/>
            </p:custDataLst>
          </p:nvPr>
        </p:nvSpPr>
        <p:spPr>
          <a:xfrm>
            <a:off x="3225165" y="5445760"/>
            <a:ext cx="7795260" cy="1095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代码仓库、在线演示、技术文档均已上线，为后续开源发布与社区共建做好准备。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6"/>
    </p:custData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n0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6-d2sggsm1bb2p4onbon20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Shape 0"/>
          <p:cNvSpPr/>
          <p:nvPr>
            <p:custDataLst>
              <p:tags r:id="rId7"/>
            </p:custDataLst>
          </p:nvPr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1"/>
          <p:cNvSpPr/>
          <p:nvPr>
            <p:custDataLst>
              <p:tags r:id="rId8"/>
            </p:custDataLst>
          </p:nvPr>
        </p:nvSpPr>
        <p:spPr>
          <a:xfrm>
            <a:off x="844550" y="1749425"/>
            <a:ext cx="1408430" cy="976630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zh-CN" sz="4000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rPr>
              <a:t>目录</a:t>
            </a:r>
            <a:endParaRPr lang="zh-CN" sz="4000" dirty="0">
              <a:solidFill>
                <a:srgbClr val="000000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7" name="Text 2"/>
          <p:cNvSpPr/>
          <p:nvPr>
            <p:custDataLst>
              <p:tags r:id="rId9"/>
            </p:custDataLst>
          </p:nvPr>
        </p:nvSpPr>
        <p:spPr>
          <a:xfrm>
            <a:off x="844550" y="2692400"/>
            <a:ext cx="266319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cs typeface="MiSans" pitchFamily="34" charset="-120"/>
              </a:rPr>
              <a:t>CONTENTS</a:t>
            </a:r>
            <a:endParaRPr lang="en-US" sz="2800" b="1" dirty="0">
              <a:solidFill>
                <a:srgbClr val="000000"/>
              </a:solidFill>
              <a:cs typeface="MiSans" pitchFamily="34" charset="-120"/>
            </a:endParaRPr>
          </a:p>
        </p:txBody>
      </p:sp>
      <p:sp>
        <p:nvSpPr>
          <p:cNvPr id="8" name="Shape 3"/>
          <p:cNvSpPr/>
          <p:nvPr>
            <p:custDataLst>
              <p:tags r:id="rId10"/>
            </p:custDataLst>
          </p:nvPr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9" name="Image 3" descr="https://kimi-img.moonshot.cn/pub/slides/slides_tmpl/image/25-09-04-11:33:04-d2sggs61bb2p4onbomu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3:04-d2sggs61bb2p4onbomu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3" name="Shape 6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5" name="Shape 8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6" name="Shape 9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>
            <p:custDataLst>
              <p:tags r:id="rId14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>
            <p:custDataLst>
              <p:tags r:id="rId15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Shape 12"/>
          <p:cNvSpPr/>
          <p:nvPr>
            <p:custDataLst>
              <p:tags r:id="rId16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0" name="Shape 13"/>
          <p:cNvSpPr/>
          <p:nvPr>
            <p:custDataLst>
              <p:tags r:id="rId17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21" name="Shape 14"/>
          <p:cNvSpPr/>
          <p:nvPr>
            <p:custDataLst>
              <p:tags r:id="rId18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2" name="Shape 15"/>
          <p:cNvSpPr/>
          <p:nvPr>
            <p:custDataLst>
              <p:tags r:id="rId19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Shape 16"/>
          <p:cNvSpPr/>
          <p:nvPr>
            <p:custDataLst>
              <p:tags r:id="rId20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4" name="Text 17"/>
          <p:cNvSpPr/>
          <p:nvPr>
            <p:custDataLst>
              <p:tags r:id="rId21"/>
            </p:custDataLst>
          </p:nvPr>
        </p:nvSpPr>
        <p:spPr>
          <a:xfrm>
            <a:off x="4458970" y="1170940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01.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25" name="Text 18"/>
          <p:cNvSpPr/>
          <p:nvPr>
            <p:custDataLst>
              <p:tags r:id="rId22"/>
            </p:custDataLst>
          </p:nvPr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项目背景与需求洞察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  <p:sp>
        <p:nvSpPr>
          <p:cNvPr id="26" name="Text 19"/>
          <p:cNvSpPr/>
          <p:nvPr>
            <p:custDataLst>
              <p:tags r:id="rId23"/>
            </p:custDataLst>
          </p:nvPr>
        </p:nvSpPr>
        <p:spPr>
          <a:xfrm>
            <a:off x="4458970" y="1955165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02.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27" name="Text 20"/>
          <p:cNvSpPr/>
          <p:nvPr>
            <p:custDataLst>
              <p:tags r:id="rId24"/>
            </p:custDataLst>
          </p:nvPr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解决方案与核心设计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  <p:sp>
        <p:nvSpPr>
          <p:cNvPr id="28" name="Text 21"/>
          <p:cNvSpPr/>
          <p:nvPr>
            <p:custDataLst>
              <p:tags r:id="rId25"/>
            </p:custDataLst>
          </p:nvPr>
        </p:nvSpPr>
        <p:spPr>
          <a:xfrm>
            <a:off x="4458970" y="2724785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03.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29" name="Text 22"/>
          <p:cNvSpPr/>
          <p:nvPr>
            <p:custDataLst>
              <p:tags r:id="rId26"/>
            </p:custDataLst>
          </p:nvPr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技术实现与关键创新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  <p:sp>
        <p:nvSpPr>
          <p:cNvPr id="30" name="Text 23"/>
          <p:cNvSpPr/>
          <p:nvPr>
            <p:custDataLst>
              <p:tags r:id="rId27"/>
            </p:custDataLst>
          </p:nvPr>
        </p:nvSpPr>
        <p:spPr>
          <a:xfrm>
            <a:off x="4458970" y="3505835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04.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31" name="Text 24"/>
          <p:cNvSpPr/>
          <p:nvPr>
            <p:custDataLst>
              <p:tags r:id="rId28"/>
            </p:custDataLst>
          </p:nvPr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应用场景与用户价值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  <p:sp>
        <p:nvSpPr>
          <p:cNvPr id="32" name="Text 25"/>
          <p:cNvSpPr/>
          <p:nvPr>
            <p:custDataLst>
              <p:tags r:id="rId29"/>
            </p:custDataLst>
          </p:nvPr>
        </p:nvSpPr>
        <p:spPr>
          <a:xfrm>
            <a:off x="4458970" y="4260215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05.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33" name="Text 26"/>
          <p:cNvSpPr/>
          <p:nvPr>
            <p:custDataLst>
              <p:tags r:id="rId30"/>
            </p:custDataLst>
          </p:nvPr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成果展示与未来展望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  <p:sp>
        <p:nvSpPr>
          <p:cNvPr id="34" name="Text 27"/>
          <p:cNvSpPr/>
          <p:nvPr>
            <p:custDataLst>
              <p:tags r:id="rId31"/>
            </p:custDataLst>
          </p:nvPr>
        </p:nvSpPr>
        <p:spPr>
          <a:xfrm>
            <a:off x="4458970" y="5033645"/>
            <a:ext cx="1619250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cs typeface="Noto Sans SC" panose="020B0200000000000000" pitchFamily="34" charset="-120"/>
              </a:rPr>
              <a:t>06.</a:t>
            </a:r>
            <a:endParaRPr lang="en-US" sz="4000" dirty="0">
              <a:solidFill>
                <a:srgbClr val="000000"/>
              </a:solidFill>
              <a:cs typeface="Noto Sans SC" panose="020B0200000000000000" pitchFamily="34" charset="-120"/>
            </a:endParaRPr>
          </a:p>
        </p:txBody>
      </p:sp>
      <p:sp>
        <p:nvSpPr>
          <p:cNvPr id="35" name="Text 28"/>
          <p:cNvSpPr/>
          <p:nvPr>
            <p:custDataLst>
              <p:tags r:id="rId32"/>
            </p:custDataLst>
          </p:nvPr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595959"/>
                </a:solidFill>
                <a:cs typeface="MiSans" pitchFamily="34" charset="-120"/>
              </a:rPr>
              <a:t>总结与致谢</a:t>
            </a:r>
            <a:endParaRPr lang="en-US" sz="2000" b="1" dirty="0">
              <a:solidFill>
                <a:srgbClr val="595959"/>
              </a:solidFill>
              <a:cs typeface="MiSans" pitchFamily="34" charset="-120"/>
            </a:endParaRPr>
          </a:p>
        </p:txBody>
      </p:sp>
    </p:spTree>
    <p:custDataLst>
      <p:tags r:id="rId33"/>
    </p:custData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6-d2sggv61bb2p4onbonj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5" y="2811780"/>
            <a:ext cx="12191365" cy="4515485"/>
          </a:xfrm>
          <a:prstGeom prst="rect">
            <a:avLst/>
          </a:prstGeom>
        </p:spPr>
      </p:pic>
      <p:sp>
        <p:nvSpPr>
          <p:cNvPr id="4" name="Text 0"/>
          <p:cNvSpPr/>
          <p:nvPr>
            <p:custDataLst>
              <p:tags r:id="rId5"/>
            </p:custDataLst>
          </p:nvPr>
        </p:nvSpPr>
        <p:spPr>
          <a:xfrm>
            <a:off x="541020" y="53213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未来规划：从工具到生态再到标准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9-04-11:33:06-d2sggsm1bb2p4onbon1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1:33:09-d2sggte1bb2p4onbon6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1740000">
            <a:off x="3428365" y="5163185"/>
            <a:ext cx="425450" cy="4476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4-11:33:06-d2sggsm1bb2p4onbon1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</p:spPr>
      </p:sp>
      <p:sp>
        <p:nvSpPr>
          <p:cNvPr id="10" name="Shape 2"/>
          <p:cNvSpPr/>
          <p:nvPr/>
        </p:nvSpPr>
        <p:spPr>
          <a:xfrm>
            <a:off x="7752080" y="218630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9000"/>
                </a:srgbClr>
              </a:gs>
              <a:gs pos="26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</p:spPr>
      </p:sp>
      <p:pic>
        <p:nvPicPr>
          <p:cNvPr id="11" name="Image 6" descr="https://kimi-img.moonshot.cn/pub/slides/slides_tmpl/image/25-09-04-11:33:09-d2sggte1bb2p4onbon6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12" name="Shape 3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</p:spPr>
      </p:sp>
      <p:sp>
        <p:nvSpPr>
          <p:cNvPr id="13" name="Text 4"/>
          <p:cNvSpPr/>
          <p:nvPr>
            <p:custDataLst>
              <p:tags r:id="rId12"/>
            </p:custDataLst>
          </p:nvPr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短期规划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4" name="Text 5"/>
          <p:cNvSpPr/>
          <p:nvPr>
            <p:custDataLst>
              <p:tags r:id="rId13"/>
            </p:custDataLst>
          </p:nvPr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3个月内接入GitLab、Gitee等更多数据源，推出浏览器插件、移动端应用与开放API，供第三方集成。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5" name="Text 6"/>
          <p:cNvSpPr/>
          <p:nvPr>
            <p:custDataLst>
              <p:tags r:id="rId14"/>
            </p:custDataLst>
          </p:nvPr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中期规划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6" name="Text 7"/>
          <p:cNvSpPr/>
          <p:nvPr>
            <p:custDataLst>
              <p:tags r:id="rId15"/>
            </p:custDataLst>
          </p:nvPr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6-12个月发布企业版，建立开源项目健康度评估标准，启动社区贡献者计划，形成分析工具生态。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7" name="Text 8"/>
          <p:cNvSpPr/>
          <p:nvPr>
            <p:custDataLst>
              <p:tags r:id="rId16"/>
            </p:custDataLst>
          </p:nvPr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长期愿景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8" name="Text 9"/>
          <p:cNvSpPr/>
          <p:nvPr>
            <p:custDataLst>
              <p:tags r:id="rId17"/>
            </p:custDataLst>
          </p:nvPr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1-3年训练开源领域专用大模型，成为开源项目治理与投资决策的事实标准，构建全球化开源智能生态。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8"/>
    </p:custData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cs typeface="Noto Sans SC" panose="020B0200000000000000" pitchFamily="34" charset="-120"/>
              </a:rPr>
              <a:t>06</a:t>
            </a:r>
            <a:endParaRPr lang="en-US" sz="8500" dirty="0">
              <a:solidFill>
                <a:srgbClr val="F2F7FA"/>
              </a:solidFill>
              <a:cs typeface="Noto Sans SC" panose="020B0200000000000000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12"/>
            </p:custDataLst>
          </p:nvPr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sz="34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总结与致谢</a:t>
            </a:r>
            <a:endParaRPr lang="zh-CN" sz="34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9" name="Shape 2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  <p:custDataLst>
      <p:tags r:id="rId20"/>
    </p:custData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856298" y="657860"/>
            <a:ext cx="1047940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OpenSage AI：让开源数据分析像聊天一样简单</a:t>
            </a:r>
            <a:endParaRPr lang="en-US" sz="3600" dirty="0">
              <a:solidFill>
                <a:srgbClr val="0D0D0D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09-04-11:33:16-d2sggv61bb2p4onbonk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9055" y="5581650"/>
            <a:ext cx="12192000" cy="1314450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6"/>
            </p:custDataLst>
          </p:nvPr>
        </p:nvSpPr>
        <p:spPr>
          <a:xfrm>
            <a:off x="1127760" y="264541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项目总结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0" name="Text 4"/>
          <p:cNvSpPr/>
          <p:nvPr>
            <p:custDataLst>
              <p:tags r:id="rId7"/>
            </p:custDataLst>
          </p:nvPr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OpenSage AI通过自然语言交互、多工具智能协同、深度洞察生成与主动预警服务，将开源数据分析门槛降至零，使任何人都能10秒内获得专业报告。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4728210" y="2085975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未来展望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项目已验证技术可行性，展现显著用户价值与商业潜力，未来将沿着工具、生态、标准三步路径演进。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3" name="Text 7"/>
          <p:cNvSpPr/>
          <p:nvPr>
            <p:custDataLst>
              <p:tags r:id="rId10"/>
            </p:custDataLst>
          </p:nvPr>
        </p:nvSpPr>
        <p:spPr>
          <a:xfrm>
            <a:off x="8328025" y="2777490"/>
            <a:ext cx="2853690" cy="831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合作邀请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4" name="Text 8"/>
          <p:cNvSpPr/>
          <p:nvPr>
            <p:custDataLst>
              <p:tags r:id="rId11"/>
            </p:custDataLst>
          </p:nvPr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团队诚邀社区、企业、投资者共同参与，共建更智能、更开放、更高效的开源世界。感谢聆听，期待反馈与合作。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</p:spTree>
    <p:custDataLst>
      <p:tags r:id="rId12"/>
    </p:custData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9-d2sggvu1bb2p4onbonq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>
            <p:custDataLst>
              <p:tags r:id="rId3"/>
            </p:custDataLst>
          </p:nvPr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1"/>
          <p:cNvSpPr/>
          <p:nvPr>
            <p:custDataLst>
              <p:tags r:id="rId4"/>
            </p:custDataLst>
          </p:nvPr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Shape 3"/>
          <p:cNvSpPr/>
          <p:nvPr>
            <p:custDataLst>
              <p:tags r:id="rId6"/>
            </p:custDataLst>
          </p:nvPr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pic>
        <p:nvPicPr>
          <p:cNvPr id="7" name="Image 1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8" name="Shape 4"/>
          <p:cNvSpPr/>
          <p:nvPr>
            <p:custDataLst>
              <p:tags r:id="rId9"/>
            </p:custDataLst>
          </p:nvPr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9" name="Text 5"/>
          <p:cNvSpPr/>
          <p:nvPr>
            <p:custDataLst>
              <p:tags r:id="rId10"/>
            </p:custDataLst>
          </p:nvPr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sz="1600" dirty="0">
                <a:solidFill>
                  <a:srgbClr val="000000"/>
                </a:solidFill>
                <a:cs typeface="MiSans" pitchFamily="34" charset="-120"/>
              </a:rPr>
              <a:t>汇报人：詹美杰</a:t>
            </a:r>
            <a:r>
              <a:rPr lang="en-US" altLang="zh-CN" sz="1600" dirty="0">
                <a:solidFill>
                  <a:srgbClr val="000000"/>
                </a:solidFill>
                <a:cs typeface="MiSans" pitchFamily="34" charset="-120"/>
              </a:rPr>
              <a:t>   </a:t>
            </a:r>
            <a:r>
              <a:rPr lang="zh-CN" altLang="en-US" sz="1600" dirty="0">
                <a:solidFill>
                  <a:srgbClr val="000000"/>
                </a:solidFill>
                <a:cs typeface="MiSans" pitchFamily="34" charset="-120"/>
              </a:rPr>
              <a:t>孟子阳</a:t>
            </a:r>
            <a:endParaRPr lang="zh-CN" altLang="en-US" sz="1600" dirty="0">
              <a:solidFill>
                <a:srgbClr val="000000"/>
              </a:solidFill>
              <a:cs typeface="MiSans" pitchFamily="34" charset="-120"/>
            </a:endParaRPr>
          </a:p>
        </p:txBody>
      </p:sp>
      <p:sp>
        <p:nvSpPr>
          <p:cNvPr id="10" name="Text 6"/>
          <p:cNvSpPr/>
          <p:nvPr>
            <p:custDataLst>
              <p:tags r:id="rId11"/>
            </p:custDataLst>
          </p:nvPr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zh-CN" sz="1600" dirty="0">
                <a:solidFill>
                  <a:srgbClr val="000000"/>
                </a:solidFill>
                <a:cs typeface="MiSans" pitchFamily="34" charset="-120"/>
              </a:rPr>
              <a:t>汇报日期：</a:t>
            </a:r>
            <a:r>
              <a:rPr lang="en-US" altLang="zh-CN" sz="1600" dirty="0">
                <a:solidFill>
                  <a:srgbClr val="000000"/>
                </a:solidFill>
                <a:cs typeface="MiSans" pitchFamily="34" charset="-120"/>
              </a:rPr>
              <a:t>2</a:t>
            </a:r>
            <a:endParaRPr lang="en-US" altLang="zh-CN" sz="1600" dirty="0">
              <a:solidFill>
                <a:srgbClr val="000000"/>
              </a:solidFill>
              <a:cs typeface="MiSans" pitchFamily="34" charset="-120"/>
            </a:endParaRPr>
          </a:p>
        </p:txBody>
      </p:sp>
      <p:sp>
        <p:nvSpPr>
          <p:cNvPr id="11" name="Shape 7"/>
          <p:cNvSpPr/>
          <p:nvPr>
            <p:custDataLst>
              <p:tags r:id="rId12"/>
            </p:custDataLst>
          </p:nvPr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>
            <p:custDataLst>
              <p:tags r:id="rId13"/>
            </p:custDataLst>
          </p:nvPr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9"/>
          <p:cNvSpPr/>
          <p:nvPr>
            <p:custDataLst>
              <p:tags r:id="rId14"/>
            </p:custDataLst>
          </p:nvPr>
        </p:nvSpPr>
        <p:spPr>
          <a:xfrm>
            <a:off x="626745" y="346329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zh-CN" sz="5400" dirty="0">
                <a:solidFill>
                  <a:srgbClr val="000000"/>
                </a:solidFill>
                <a:latin typeface="+mj-lt"/>
                <a:ea typeface="+mj-ea"/>
                <a:cs typeface="MiSans" pitchFamily="34" charset="-120"/>
              </a:rPr>
              <a:t>感谢您的观看</a:t>
            </a:r>
            <a:endParaRPr lang="zh-CN" sz="5400" dirty="0">
              <a:solidFill>
                <a:srgbClr val="000000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14" name="Shape 10"/>
          <p:cNvSpPr/>
          <p:nvPr>
            <p:custDataLst>
              <p:tags r:id="rId15"/>
            </p:custDataLst>
          </p:nvPr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11"/>
          <p:cNvSpPr/>
          <p:nvPr>
            <p:custDataLst>
              <p:tags r:id="rId16"/>
            </p:custDataLst>
          </p:nvPr>
        </p:nvSpPr>
        <p:spPr>
          <a:xfrm>
            <a:off x="626745" y="2541905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577FD2"/>
                </a:solidFill>
                <a:cs typeface="MiSans" pitchFamily="34" charset="-120"/>
              </a:rPr>
              <a:t>THANK YOU FOR READING！</a:t>
            </a:r>
            <a:endParaRPr lang="en-US" sz="3200" dirty="0">
              <a:solidFill>
                <a:srgbClr val="577FD2"/>
              </a:solidFill>
              <a:cs typeface="MiSans" pitchFamily="34" charset="-120"/>
            </a:endParaRPr>
          </a:p>
        </p:txBody>
      </p:sp>
    </p:spTree>
    <p:custDataLst>
      <p:tags r:id="rId17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7-d2sggve1bb2p4onbono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>
            <p:custDataLst>
              <p:tags r:id="rId3"/>
            </p:custDataLst>
          </p:nvPr>
        </p:nvSpPr>
        <p:spPr>
          <a:xfrm>
            <a:off x="1788160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</p:spPr>
      </p:sp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319405" y="86995"/>
            <a:ext cx="10993120" cy="979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lt"/>
                <a:cs typeface="MiSans" pitchFamily="34" charset="-120"/>
              </a:rPr>
              <a:t>一、洞察需求</a:t>
            </a:r>
            <a:endParaRPr lang="zh-CN" altLang="en-US" sz="3600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lt"/>
              <a:cs typeface="MiSans" pitchFamily="34" charset="-120"/>
            </a:endParaRPr>
          </a:p>
        </p:txBody>
      </p:sp>
      <p:sp>
        <p:nvSpPr>
          <p:cNvPr id="5" name="Shape 2"/>
          <p:cNvSpPr/>
          <p:nvPr>
            <p:custDataLst>
              <p:tags r:id="rId5"/>
            </p:custDataLst>
          </p:nvPr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>
            <p:custDataLst>
              <p:tags r:id="rId6"/>
            </p:custDataLst>
          </p:nvPr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kimi-img.moonshot.cn/pub/slides/slides_tmpl/image/25-09-04-11:33:08-d2sggt61bb2p4onbon5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4-11:33:17-d2sggve1bb2p4onbonm0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1" name="Text 4"/>
          <p:cNvSpPr/>
          <p:nvPr>
            <p:custDataLst>
              <p:tags r:id="rId15"/>
            </p:custDataLst>
          </p:nvPr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数据碎片化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2" name="Text 5"/>
          <p:cNvSpPr/>
          <p:nvPr>
            <p:custDataLst>
              <p:tags r:id="rId16"/>
            </p:custDataLst>
          </p:nvPr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当前开源数据分散在GitHub、OpenDigger等平台，工具孤立，接口各异，分析师需在多系统间切换、手动整合，缺乏统一视图</a:t>
            </a: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sz="1400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7"/>
            </p:custDataLst>
          </p:nvPr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工具复杂化</a:t>
            </a:r>
            <a:endParaRPr 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4" name="Text 7"/>
          <p:cNvSpPr/>
          <p:nvPr>
            <p:custDataLst>
              <p:tags r:id="rId18"/>
            </p:custDataLst>
          </p:nvPr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OpenDigger、DataEase等专业工具虽功能强大，但要求SQL、可视化配置等技能，学习周期长，单次分析耗时久，非技术用户</a:t>
            </a:r>
            <a:r>
              <a:rPr lang="zh-CN" altLang="en-US" sz="1600" dirty="0"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几乎无法独立</a:t>
            </a:r>
            <a:r>
              <a:rPr lang="en-US" sz="1600" dirty="0">
                <a:solidFill>
                  <a:srgbClr val="262626"/>
                </a:solidFill>
                <a:latin typeface="Arial" panose="020B0604020202020204" pitchFamily="34" charset="0"/>
                <a:ea typeface="黑体" panose="02010609060101010101" charset="-122"/>
                <a:cs typeface="Arial" panose="020B0604020202020204" pitchFamily="34" charset="0"/>
              </a:rPr>
              <a:t>完成。</a:t>
            </a:r>
            <a:endParaRPr lang="en-US" sz="1600" dirty="0"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>
            <p:custDataLst>
              <p:tags r:id="rId19"/>
            </p:custDataLst>
          </p:nvPr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cs typeface="MiSans" pitchFamily="34" charset="-120"/>
              </a:rPr>
              <a:t>分析流程</a:t>
            </a:r>
            <a:r>
              <a:rPr lang="zh-CN" altLang="en-US" sz="2000" dirty="0">
                <a:solidFill>
                  <a:srgbClr val="577FD2"/>
                </a:solidFill>
                <a:cs typeface="MiSans" pitchFamily="34" charset="-120"/>
              </a:rPr>
              <a:t>耗时耗力</a:t>
            </a:r>
            <a:endParaRPr lang="zh-CN" altLang="en-US" sz="20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6" name="Text 9"/>
          <p:cNvSpPr/>
          <p:nvPr>
            <p:custDataLst>
              <p:tags r:id="rId20"/>
            </p:custDataLst>
          </p:nvPr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传统方式分析一个项目需要</a:t>
            </a:r>
            <a:r>
              <a:rPr lang="en-US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分钟</a:t>
            </a:r>
            <a:r>
              <a:rPr lang="en-US" altLang="zh-CN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小时，需要掌握</a:t>
            </a:r>
            <a:r>
              <a:rPr lang="en-US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  <a:r>
              <a:rPr lang="zh-CN" alt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个专业工具，从数据到洞察需要大量人工处理</a:t>
            </a:r>
            <a:r>
              <a:rPr lang="en-US" sz="14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55240" y="886460"/>
            <a:ext cx="408813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——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碎片化与复杂化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pic>
        <p:nvPicPr>
          <p:cNvPr id="18" name="图形 9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22625" y="5146040"/>
            <a:ext cx="1301115" cy="127571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23"/>
          <a:stretch>
            <a:fillRect/>
          </a:stretch>
        </p:blipFill>
        <p:spPr>
          <a:xfrm>
            <a:off x="1370965" y="5132070"/>
            <a:ext cx="1413510" cy="1449070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24"/>
          <a:stretch>
            <a:fillRect/>
          </a:stretch>
        </p:blipFill>
        <p:spPr>
          <a:xfrm>
            <a:off x="6581140" y="5146040"/>
            <a:ext cx="1475740" cy="1434465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8-d2sggt61bb2p4onbon40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43815" y="0"/>
            <a:ext cx="12191365" cy="6861175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3535045" y="708660"/>
            <a:ext cx="8315960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+mj-lt"/>
                <a:ea typeface="+mj-ea"/>
                <a:cs typeface="MiSans" pitchFamily="34" charset="-120"/>
              </a:rPr>
              <a:t>——缺数据支撑</a:t>
            </a:r>
            <a:r>
              <a:rPr lang="zh-CN" altLang="en-US" sz="3600" dirty="0">
                <a:solidFill>
                  <a:srgbClr val="0D0D0D"/>
                </a:solidFill>
                <a:latin typeface="+mj-lt"/>
                <a:ea typeface="+mj-lt"/>
                <a:cs typeface="MiSans" pitchFamily="34" charset="-120"/>
              </a:rPr>
              <a:t>的健康监控</a:t>
            </a:r>
            <a:endParaRPr lang="zh-CN" altLang="en-US" sz="3600" dirty="0">
              <a:solidFill>
                <a:srgbClr val="0D0D0D"/>
              </a:solidFill>
              <a:latin typeface="+mj-lt"/>
              <a:ea typeface="+mj-lt"/>
              <a:cs typeface="MiSans" pitchFamily="34" charset="-120"/>
            </a:endParaRPr>
          </a:p>
        </p:txBody>
      </p:sp>
      <p:pic>
        <p:nvPicPr>
          <p:cNvPr id="4" name="Image 1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>
            <p:custDataLst>
              <p:tags r:id="rId6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Text 1"/>
          <p:cNvSpPr/>
          <p:nvPr>
            <p:custDataLst>
              <p:tags r:id="rId7"/>
            </p:custDataLst>
          </p:nvPr>
        </p:nvSpPr>
        <p:spPr>
          <a:xfrm>
            <a:off x="1473835" y="72390"/>
            <a:ext cx="10993120" cy="979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lt"/>
                <a:cs typeface="MiSans" pitchFamily="34" charset="-120"/>
              </a:rPr>
              <a:t>一、洞察需求</a:t>
            </a:r>
            <a:endParaRPr lang="zh-CN" altLang="en-US" sz="3600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lt"/>
              <a:cs typeface="MiSans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3240" y="2270760"/>
            <a:ext cx="5064760" cy="3910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行业标准（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CHAOSS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）已经定义了</a:t>
            </a:r>
            <a:r>
              <a:rPr lang="en-US" altLang="zh-CN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89</a:t>
            </a:r>
            <a:r>
              <a:rPr lang="zh-CN" altLang="en-US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个独立指标</a:t>
            </a:r>
            <a:r>
              <a:rPr lang="en-US" altLang="zh-CN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</a:t>
            </a:r>
            <a:r>
              <a:rPr lang="en-US" altLang="zh-CN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17</a:t>
            </a:r>
            <a:r>
              <a:rPr lang="zh-CN" altLang="en-US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个指标模型来衡量社区健康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，但大多数企业（可能甚至连基础的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活跃度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’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响应时间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’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都没有数字化，仍停留在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‘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凭感觉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’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阶段。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技术选型、投资评估、社区治理、新人引导四大场景普遍依赖“听说”“感觉”而非数据，造成项目延期、资金浪费、活跃度下降、新人流失等后果。</a:t>
            </a:r>
            <a:endParaRPr lang="en-US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ct val="150000"/>
              </a:lnSpc>
            </a:pP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" name="图片 9" descr="屏幕截图 2025-12-29 2333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" y="3775075"/>
            <a:ext cx="5173345" cy="25584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350770" y="888365"/>
            <a:ext cx="6308090" cy="59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——</a:t>
            </a:r>
            <a:r>
              <a:rPr lang="zh-CN" altLang="en-US" sz="3200"/>
              <a:t>需求总结以及项目目标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544195" y="1978660"/>
            <a:ext cx="6838950" cy="3723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kern="1300">
                <a:solidFill>
                  <a:schemeClr val="tx1"/>
                </a:solidFill>
                <a:uFillTx/>
              </a:rPr>
              <a:t>数据的碎片化、工具的上手门槛高、分析决策的不够专业都是普通人在进行数据分析决策的</a:t>
            </a:r>
            <a:r>
              <a:rPr lang="zh-CN" altLang="en-US" b="1" kern="1300">
                <a:solidFill>
                  <a:schemeClr val="tx1"/>
                </a:solidFill>
                <a:uFillTx/>
              </a:rPr>
              <a:t>痛点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，而更重要的是普通用户想要解决这些痛点需要花费大量的时间，并且学习后的效果仍不一定理想，使得</a:t>
            </a:r>
            <a:r>
              <a:rPr lang="zh-CN" altLang="en-US" b="1" kern="1300">
                <a:solidFill>
                  <a:schemeClr val="tx1"/>
                </a:solidFill>
                <a:uFillTx/>
              </a:rPr>
              <a:t>效率极其低下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。</a:t>
            </a:r>
            <a:r>
              <a:rPr lang="zh-CN" altLang="en-US" b="1" kern="1300">
                <a:solidFill>
                  <a:schemeClr val="tx1"/>
                </a:solidFill>
                <a:uFillTx/>
              </a:rPr>
              <a:t>我们要做的就是让任何人用自然语言获得专业指标</a:t>
            </a:r>
            <a:r>
              <a:rPr lang="en-US" altLang="zh-CN" b="1" kern="1300">
                <a:solidFill>
                  <a:schemeClr val="tx1"/>
                </a:solidFill>
                <a:uFillTx/>
              </a:rPr>
              <a:t>+</a:t>
            </a:r>
            <a:r>
              <a:rPr lang="zh-CN" altLang="en-US" b="1" kern="1300">
                <a:solidFill>
                  <a:schemeClr val="tx1"/>
                </a:solidFill>
                <a:uFillTx/>
              </a:rPr>
              <a:t>可视化</a:t>
            </a:r>
            <a:r>
              <a:rPr lang="en-US" altLang="zh-CN" b="1" kern="1300">
                <a:solidFill>
                  <a:schemeClr val="tx1"/>
                </a:solidFill>
                <a:uFillTx/>
              </a:rPr>
              <a:t>+</a:t>
            </a:r>
            <a:r>
              <a:rPr lang="zh-CN" altLang="en-US" b="1" kern="1300">
                <a:solidFill>
                  <a:schemeClr val="tx1"/>
                </a:solidFill>
                <a:uFillTx/>
              </a:rPr>
              <a:t>建议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。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于是我们想要开发一款智能的分析助手，就像</a:t>
            </a:r>
            <a:r>
              <a:rPr lang="en-US" altLang="zh-CN" kern="1300">
                <a:solidFill>
                  <a:schemeClr val="tx1"/>
                </a:solidFill>
                <a:uFillTx/>
              </a:rPr>
              <a:t>GPT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，</a:t>
            </a:r>
            <a:r>
              <a:rPr lang="en-US" altLang="zh-CN" kern="1300">
                <a:solidFill>
                  <a:schemeClr val="tx1"/>
                </a:solidFill>
                <a:uFillTx/>
              </a:rPr>
              <a:t>Gemini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，豆包等大语言模型，用户只需要用自然语言与助手对话，就可以调用</a:t>
            </a:r>
            <a:r>
              <a:rPr lang="en-US" altLang="zh-CN" kern="1300">
                <a:solidFill>
                  <a:schemeClr val="tx1"/>
                </a:solidFill>
                <a:uFillTx/>
              </a:rPr>
              <a:t>Dataease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，</a:t>
            </a:r>
            <a:r>
              <a:rPr lang="en-US" altLang="zh-CN" kern="1300">
                <a:solidFill>
                  <a:schemeClr val="tx1"/>
                </a:solidFill>
                <a:uFillTx/>
              </a:rPr>
              <a:t>Maxkb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等工具得到专业且可视化的数据大屏以及相应的</a:t>
            </a:r>
            <a:r>
              <a:rPr lang="zh-CN" altLang="en-US" kern="1300">
                <a:solidFill>
                  <a:schemeClr val="tx1"/>
                </a:solidFill>
                <a:uFillTx/>
              </a:rPr>
              <a:t>分析，让数据分析不再只面向专业人员，而是有需求非专业人士也能轻松完成。</a:t>
            </a:r>
            <a:endParaRPr lang="zh-CN" altLang="en-US" kern="1300">
              <a:solidFill>
                <a:schemeClr val="tx1"/>
              </a:solidFill>
              <a:uFillTx/>
            </a:endParaRPr>
          </a:p>
        </p:txBody>
      </p:sp>
      <p:sp>
        <p:nvSpPr>
          <p:cNvPr id="8" name="Text 1"/>
          <p:cNvSpPr/>
          <p:nvPr>
            <p:custDataLst>
              <p:tags r:id="rId1"/>
            </p:custDataLst>
          </p:nvPr>
        </p:nvSpPr>
        <p:spPr>
          <a:xfrm>
            <a:off x="281305" y="72390"/>
            <a:ext cx="10993120" cy="979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n/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lt"/>
                <a:cs typeface="MiSans" pitchFamily="34" charset="-120"/>
              </a:rPr>
              <a:t>一、洞察需求</a:t>
            </a:r>
            <a:endParaRPr lang="zh-CN" altLang="en-US" sz="3600" b="1" dirty="0">
              <a:ln/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+mj-lt"/>
              <a:cs typeface="MiSans" pitchFamily="34" charset="-12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828088" y="3720783"/>
            <a:ext cx="2143125" cy="214312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849995" y="1298575"/>
            <a:ext cx="2121535" cy="2176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cs typeface="Noto Sans SC" panose="020B0200000000000000" pitchFamily="34" charset="-120"/>
              </a:rPr>
              <a:t>02</a:t>
            </a:r>
            <a:endParaRPr lang="en-US" sz="8500" dirty="0">
              <a:solidFill>
                <a:srgbClr val="F2F7FA"/>
              </a:solidFill>
              <a:cs typeface="Noto Sans SC" panose="020B0200000000000000" pitchFamily="34" charset="-120"/>
            </a:endParaRPr>
          </a:p>
        </p:txBody>
      </p:sp>
      <p:sp>
        <p:nvSpPr>
          <p:cNvPr id="8" name="Text 1"/>
          <p:cNvSpPr/>
          <p:nvPr>
            <p:custDataLst>
              <p:tags r:id="rId12"/>
            </p:custDataLst>
          </p:nvPr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sz="3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解决方案与核心设计</a:t>
            </a:r>
            <a:endParaRPr lang="zh-CN" sz="3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9" name="Shape 2"/>
          <p:cNvSpPr/>
          <p:nvPr>
            <p:custDataLst>
              <p:tags r:id="rId13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>
            <p:custDataLst>
              <p:tags r:id="rId14"/>
            </p:custDataLst>
          </p:nvPr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Shape 4"/>
          <p:cNvSpPr/>
          <p:nvPr>
            <p:custDataLst>
              <p:tags r:id="rId15"/>
            </p:custDataLst>
          </p:nvPr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Shape 5"/>
          <p:cNvSpPr/>
          <p:nvPr>
            <p:custDataLst>
              <p:tags r:id="rId16"/>
            </p:custDataLst>
          </p:nvPr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Shape 6"/>
          <p:cNvSpPr/>
          <p:nvPr>
            <p:custDataLst>
              <p:tags r:id="rId1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Shape 7"/>
          <p:cNvSpPr/>
          <p:nvPr>
            <p:custDataLst>
              <p:tags r:id="rId1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8"/>
          <p:cNvSpPr/>
          <p:nvPr>
            <p:custDataLst>
              <p:tags r:id="rId1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</p:spTree>
    <p:custDataLst>
      <p:tags r:id="rId20"/>
    </p:custData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-4445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8-d2sggvm1bb2p4onbonp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4475" y="2244725"/>
            <a:ext cx="10607675" cy="4876800"/>
          </a:xfrm>
          <a:prstGeom prst="rect">
            <a:avLst/>
          </a:prstGeom>
        </p:spPr>
      </p:pic>
      <p:sp>
        <p:nvSpPr>
          <p:cNvPr id="4" name="Text 0"/>
          <p:cNvSpPr/>
          <p:nvPr>
            <p:custDataLst>
              <p:tags r:id="rId5"/>
            </p:custDataLst>
          </p:nvPr>
        </p:nvSpPr>
        <p:spPr>
          <a:xfrm>
            <a:off x="330200" y="970280"/>
            <a:ext cx="8815070" cy="11442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OpenSage AI：</a:t>
            </a:r>
            <a:r>
              <a:rPr lang="zh-CN" alt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我们不是</a:t>
            </a:r>
            <a:r>
              <a:rPr lang="en-US" altLang="zh-CN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“</a:t>
            </a:r>
            <a:r>
              <a:rPr lang="zh-CN" alt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又一个可视化</a:t>
            </a:r>
            <a:r>
              <a:rPr lang="en-US" altLang="zh-CN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”</a:t>
            </a:r>
            <a:r>
              <a:rPr lang="zh-CN" alt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，而是</a:t>
            </a:r>
            <a:r>
              <a:rPr lang="en-US" altLang="zh-CN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“</a:t>
            </a:r>
            <a:r>
              <a:rPr lang="zh-CN" alt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治理闭环</a:t>
            </a:r>
            <a:r>
              <a:rPr lang="en-US" altLang="zh-CN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”Agent</a:t>
            </a:r>
            <a:r>
              <a:rPr lang="zh-CN" altLang="en-US" sz="2400" b="1" i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MiSans" pitchFamily="34" charset="-120"/>
              </a:rPr>
              <a:t>：</a:t>
            </a:r>
            <a:endParaRPr lang="zh-CN" altLang="en-US" sz="2400" b="1" i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5" name="Shape 1"/>
          <p:cNvSpPr/>
          <p:nvPr>
            <p:custDataLst>
              <p:tags r:id="rId6"/>
            </p:custDataLst>
          </p:nvPr>
        </p:nvSpPr>
        <p:spPr>
          <a:xfrm>
            <a:off x="11406074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Shape 2"/>
          <p:cNvSpPr/>
          <p:nvPr>
            <p:custDataLst>
              <p:tags r:id="rId7"/>
            </p:custDataLst>
          </p:nvPr>
        </p:nvSpPr>
        <p:spPr>
          <a:xfrm>
            <a:off x="11406074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Shape 3"/>
          <p:cNvSpPr/>
          <p:nvPr>
            <p:custDataLst>
              <p:tags r:id="rId8"/>
            </p:custDataLst>
          </p:nvPr>
        </p:nvSpPr>
        <p:spPr>
          <a:xfrm>
            <a:off x="11406074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>
            <p:custDataLst>
              <p:tags r:id="rId9"/>
            </p:custDataLst>
          </p:nvPr>
        </p:nvSpPr>
        <p:spPr>
          <a:xfrm>
            <a:off x="382270" y="243141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cs typeface="MiSans" pitchFamily="34" charset="-120"/>
              </a:rPr>
              <a:t>核心定位</a:t>
            </a:r>
            <a:endParaRPr lang="en-US" sz="18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9" name="Text 5"/>
          <p:cNvSpPr/>
          <p:nvPr>
            <p:custDataLst>
              <p:tags r:id="rId10"/>
            </p:custDataLst>
          </p:nvPr>
        </p:nvSpPr>
        <p:spPr>
          <a:xfrm>
            <a:off x="449580" y="3046730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OpenSage AI定位为“基于AI Agent的开源数据分析平台”，通过自然语言交互自动整合多工具能力，提供从提问到洞察</a:t>
            </a:r>
            <a:r>
              <a:rPr lang="zh-CN" alt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到分析到预测最后到监控</a:t>
            </a:r>
            <a:r>
              <a:rPr lang="en-US" sz="1400" dirty="0">
                <a:solidFill>
                  <a:srgbClr val="262626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的一站式服务。</a:t>
            </a:r>
            <a:endParaRPr lang="en-US" sz="1400" dirty="0">
              <a:solidFill>
                <a:srgbClr val="262626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Text 6"/>
          <p:cNvSpPr/>
          <p:nvPr>
            <p:custDataLst>
              <p:tags r:id="rId11"/>
            </p:custDataLst>
          </p:nvPr>
        </p:nvSpPr>
        <p:spPr>
          <a:xfrm>
            <a:off x="3286760" y="331279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cs typeface="MiSans" pitchFamily="34" charset="-120"/>
              </a:rPr>
              <a:t>自然语言交互</a:t>
            </a:r>
            <a:endParaRPr lang="en-US" sz="18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12"/>
            </p:custDataLst>
          </p:nvPr>
        </p:nvSpPr>
        <p:spPr>
          <a:xfrm>
            <a:off x="3340100" y="3966845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用户可以像与专家对话一样提问，系统自动理解并执行分析，无需复杂的工具操作和专业技能。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13"/>
            </p:custDataLst>
          </p:nvPr>
        </p:nvSpPr>
        <p:spPr>
          <a:xfrm>
            <a:off x="6285865" y="326580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cs typeface="MiSans" pitchFamily="34" charset="-120"/>
              </a:rPr>
              <a:t>多工具智能协同</a:t>
            </a:r>
            <a:endParaRPr lang="en-US" sz="18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14"/>
            </p:custDataLst>
          </p:nvPr>
        </p:nvSpPr>
        <p:spPr>
          <a:xfrm>
            <a:off x="6312535" y="3966845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自动调度OpenDigger、DataEase、IoTDB等工具，无需手动切换，实现数据获取、可视化、存储的一体化。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4" name="Text 10"/>
          <p:cNvSpPr/>
          <p:nvPr>
            <p:custDataLst>
              <p:tags r:id="rId15"/>
            </p:custDataLst>
          </p:nvPr>
        </p:nvSpPr>
        <p:spPr>
          <a:xfrm>
            <a:off x="9217660" y="2431415"/>
            <a:ext cx="251523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cs typeface="MiSans" pitchFamily="34" charset="-120"/>
              </a:rPr>
              <a:t>深度智能洞察</a:t>
            </a:r>
            <a:endParaRPr lang="en-US" sz="1800" dirty="0">
              <a:solidFill>
                <a:srgbClr val="577FD2"/>
              </a:solidFill>
              <a:cs typeface="MiSans" pitchFamily="34" charset="-120"/>
            </a:endParaRPr>
          </a:p>
        </p:txBody>
      </p:sp>
      <p:sp>
        <p:nvSpPr>
          <p:cNvPr id="15" name="Text 11"/>
          <p:cNvSpPr/>
          <p:nvPr>
            <p:custDataLst>
              <p:tags r:id="rId16"/>
            </p:custDataLst>
          </p:nvPr>
        </p:nvSpPr>
        <p:spPr>
          <a:xfrm>
            <a:off x="9284970" y="3046730"/>
            <a:ext cx="2461895" cy="2726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基于大模型识别趋势、异常并生成可执行建议，为用户提供深度的开源项目分析</a:t>
            </a:r>
            <a:r>
              <a:rPr lang="zh-CN" altLang="en-US" sz="1400" dirty="0">
                <a:solidFill>
                  <a:srgbClr val="262626"/>
                </a:solidFill>
                <a:cs typeface="MiSans" pitchFamily="34" charset="-120"/>
              </a:rPr>
              <a:t>预测</a:t>
            </a:r>
            <a:r>
              <a:rPr lang="en-US" sz="1400" dirty="0">
                <a:solidFill>
                  <a:srgbClr val="262626"/>
                </a:solidFill>
                <a:cs typeface="MiSans" pitchFamily="34" charset="-120"/>
              </a:rPr>
              <a:t>和决策支持。</a:t>
            </a:r>
            <a:endParaRPr lang="en-US" sz="1400" dirty="0">
              <a:solidFill>
                <a:srgbClr val="262626"/>
              </a:solidFill>
              <a:cs typeface="MiSans" pitchFamily="34" charset="-120"/>
            </a:endParaRPr>
          </a:p>
        </p:txBody>
      </p:sp>
      <p:sp>
        <p:nvSpPr>
          <p:cNvPr id="16" name="Text 1"/>
          <p:cNvSpPr/>
          <p:nvPr>
            <p:custDataLst>
              <p:tags r:id="rId17"/>
            </p:custDataLst>
          </p:nvPr>
        </p:nvSpPr>
        <p:spPr>
          <a:xfrm>
            <a:off x="0" y="87630"/>
            <a:ext cx="9067165" cy="979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lt"/>
                <a:cs typeface="MiSans" pitchFamily="34" charset="-120"/>
              </a:rPr>
              <a:t>二、解决方案与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lt"/>
                <a:cs typeface="MiSans" pitchFamily="34" charset="-120"/>
              </a:rPr>
              <a:t>核心设计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lt"/>
              <a:cs typeface="MiSans" pitchFamily="34" charset="-120"/>
            </a:endParaRPr>
          </a:p>
        </p:txBody>
      </p:sp>
      <p:pic>
        <p:nvPicPr>
          <p:cNvPr id="17" name="图片 16" descr="Gemini_Generated_Image_zy7h7zy7h7zy7h7z"/>
          <p:cNvPicPr>
            <a:picLocks noChangeAspect="1"/>
          </p:cNvPicPr>
          <p:nvPr/>
        </p:nvPicPr>
        <p:blipFill>
          <a:blip r:embed="rId18"/>
          <a:srcRect l="1554" t="33284" r="-1554" b="20141"/>
          <a:stretch>
            <a:fillRect/>
          </a:stretch>
        </p:blipFill>
        <p:spPr>
          <a:xfrm>
            <a:off x="3479165" y="1660525"/>
            <a:ext cx="5393690" cy="138620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391" y="353391"/>
            <a:ext cx="11547061" cy="176696"/>
          </a:xfrm>
          <a:prstGeom prst="rect">
            <a:avLst/>
          </a:prstGeom>
          <a:noFill/>
        </p:spPr>
        <p:txBody>
          <a:bodyPr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en-US" sz="975" b="1" kern="0" spc="13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pitchFamily="34" charset="-122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975" b="1" kern="0" spc="13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3391" y="600765"/>
            <a:ext cx="11644244" cy="3533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四层智能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技术</a:t>
            </a:r>
            <a:r>
              <a:rPr 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架构设计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：从用户提问到图文报告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妈妈数黑体" pitchFamily="34" charset="-122"/>
              <a:ea typeface="阿里妈妈数黑体" pitchFamily="34" charset="-122"/>
              <a:cs typeface="阿里妈妈数黑体" pitchFamily="34" charset="-12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53391" y="1060174"/>
            <a:ext cx="706783" cy="35339"/>
          </a:xfrm>
          <a:custGeom>
            <a:avLst/>
            <a:gdLst/>
            <a:ahLst/>
            <a:cxnLst/>
            <a:rect l="l" t="t" r="r" b="b"/>
            <a:pathLst>
              <a:path w="942377" h="47119">
                <a:moveTo>
                  <a:pt x="0" y="0"/>
                </a:moveTo>
                <a:lnTo>
                  <a:pt x="942377" y="0"/>
                </a:lnTo>
                <a:lnTo>
                  <a:pt x="942377" y="47119"/>
                </a:lnTo>
                <a:lnTo>
                  <a:pt x="0" y="471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5" name="Shape 3"/>
          <p:cNvSpPr/>
          <p:nvPr/>
        </p:nvSpPr>
        <p:spPr>
          <a:xfrm>
            <a:off x="371061" y="1201531"/>
            <a:ext cx="11467548" cy="812800"/>
          </a:xfrm>
          <a:custGeom>
            <a:avLst/>
            <a:gdLst/>
            <a:ahLst/>
            <a:cxnLst/>
            <a:rect l="l" t="t" r="r" b="b"/>
            <a:pathLst>
              <a:path w="15290064" h="1083733">
                <a:moveTo>
                  <a:pt x="47119" y="0"/>
                </a:moveTo>
                <a:lnTo>
                  <a:pt x="15148712" y="0"/>
                </a:lnTo>
                <a:cubicBezTo>
                  <a:pt x="15226779" y="0"/>
                  <a:pt x="15290064" y="63285"/>
                  <a:pt x="15290064" y="141351"/>
                </a:cubicBezTo>
                <a:lnTo>
                  <a:pt x="15290064" y="942382"/>
                </a:lnTo>
                <a:cubicBezTo>
                  <a:pt x="15290064" y="1020448"/>
                  <a:pt x="15226779" y="1083733"/>
                  <a:pt x="15148712" y="1083733"/>
                </a:cubicBezTo>
                <a:lnTo>
                  <a:pt x="47119" y="1083733"/>
                </a:lnTo>
                <a:cubicBezTo>
                  <a:pt x="21096" y="1083733"/>
                  <a:pt x="0" y="1062638"/>
                  <a:pt x="0" y="1036614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371061" y="1201531"/>
            <a:ext cx="35339" cy="812800"/>
          </a:xfrm>
          <a:custGeom>
            <a:avLst/>
            <a:gdLst/>
            <a:ahLst/>
            <a:cxnLst/>
            <a:rect l="l" t="t" r="r" b="b"/>
            <a:pathLst>
              <a:path w="47119" h="1083733">
                <a:moveTo>
                  <a:pt x="47119" y="0"/>
                </a:moveTo>
                <a:lnTo>
                  <a:pt x="47119" y="0"/>
                </a:lnTo>
                <a:lnTo>
                  <a:pt x="47119" y="1083733"/>
                </a:lnTo>
                <a:lnTo>
                  <a:pt x="47119" y="1083733"/>
                </a:lnTo>
                <a:cubicBezTo>
                  <a:pt x="21096" y="1083733"/>
                  <a:pt x="0" y="1062638"/>
                  <a:pt x="0" y="1036614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" name="Shape 5"/>
          <p:cNvSpPr/>
          <p:nvPr/>
        </p:nvSpPr>
        <p:spPr>
          <a:xfrm>
            <a:off x="494748" y="1395896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565426" h="565426">
                <a:moveTo>
                  <a:pt x="282713" y="0"/>
                </a:moveTo>
                <a:lnTo>
                  <a:pt x="282713" y="0"/>
                </a:lnTo>
                <a:cubicBezTo>
                  <a:pt x="438747" y="0"/>
                  <a:pt x="565426" y="126679"/>
                  <a:pt x="565426" y="282713"/>
                </a:cubicBezTo>
                <a:lnTo>
                  <a:pt x="565426" y="282713"/>
                </a:lnTo>
                <a:cubicBezTo>
                  <a:pt x="565426" y="438747"/>
                  <a:pt x="438747" y="565426"/>
                  <a:pt x="282713" y="565426"/>
                </a:cubicBezTo>
                <a:lnTo>
                  <a:pt x="282713" y="565426"/>
                </a:lnTo>
                <a:cubicBezTo>
                  <a:pt x="126679" y="565426"/>
                  <a:pt x="0" y="438747"/>
                  <a:pt x="0" y="282713"/>
                </a:cubicBezTo>
                <a:lnTo>
                  <a:pt x="0" y="282713"/>
                </a:lnTo>
                <a:cubicBezTo>
                  <a:pt x="0" y="126679"/>
                  <a:pt x="126679" y="0"/>
                  <a:pt x="282713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" name="Shape 6"/>
          <p:cNvSpPr/>
          <p:nvPr/>
        </p:nvSpPr>
        <p:spPr>
          <a:xfrm>
            <a:off x="629478" y="1519583"/>
            <a:ext cx="154609" cy="176696"/>
          </a:xfrm>
          <a:custGeom>
            <a:avLst/>
            <a:gdLst/>
            <a:ahLst/>
            <a:cxnLst/>
            <a:rect l="l" t="t" r="r" b="b"/>
            <a:pathLst>
              <a:path w="206145" h="235594">
                <a:moveTo>
                  <a:pt x="103072" y="114116"/>
                </a:moveTo>
                <a:cubicBezTo>
                  <a:pt x="133548" y="114116"/>
                  <a:pt x="158290" y="89374"/>
                  <a:pt x="158290" y="58899"/>
                </a:cubicBezTo>
                <a:cubicBezTo>
                  <a:pt x="158290" y="28423"/>
                  <a:pt x="133548" y="3681"/>
                  <a:pt x="103072" y="3681"/>
                </a:cubicBezTo>
                <a:cubicBezTo>
                  <a:pt x="72597" y="3681"/>
                  <a:pt x="47855" y="28423"/>
                  <a:pt x="47855" y="58899"/>
                </a:cubicBezTo>
                <a:cubicBezTo>
                  <a:pt x="47855" y="89374"/>
                  <a:pt x="72597" y="114116"/>
                  <a:pt x="103072" y="114116"/>
                </a:cubicBezTo>
                <a:close/>
                <a:moveTo>
                  <a:pt x="89406" y="139884"/>
                </a:moveTo>
                <a:cubicBezTo>
                  <a:pt x="44082" y="139884"/>
                  <a:pt x="7362" y="176604"/>
                  <a:pt x="7362" y="221928"/>
                </a:cubicBezTo>
                <a:cubicBezTo>
                  <a:pt x="7362" y="229474"/>
                  <a:pt x="13482" y="235594"/>
                  <a:pt x="21029" y="235594"/>
                </a:cubicBezTo>
                <a:lnTo>
                  <a:pt x="185116" y="235594"/>
                </a:lnTo>
                <a:cubicBezTo>
                  <a:pt x="192663" y="235594"/>
                  <a:pt x="198783" y="229474"/>
                  <a:pt x="198783" y="221928"/>
                </a:cubicBezTo>
                <a:cubicBezTo>
                  <a:pt x="198783" y="176604"/>
                  <a:pt x="162063" y="139884"/>
                  <a:pt x="116739" y="139884"/>
                </a:cubicBezTo>
                <a:lnTo>
                  <a:pt x="89406" y="13988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9" name="Text 7"/>
          <p:cNvSpPr/>
          <p:nvPr/>
        </p:nvSpPr>
        <p:spPr>
          <a:xfrm>
            <a:off x="1060174" y="1307548"/>
            <a:ext cx="10354365" cy="2473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4495E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用户交互层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060174" y="1625600"/>
            <a:ext cx="1307548" cy="282713"/>
          </a:xfrm>
          <a:custGeom>
            <a:avLst/>
            <a:gdLst/>
            <a:ahLst/>
            <a:cxnLst/>
            <a:rect l="l" t="t" r="r" b="b"/>
            <a:pathLst>
              <a:path w="1743397" h="376951">
                <a:moveTo>
                  <a:pt x="47119" y="0"/>
                </a:moveTo>
                <a:lnTo>
                  <a:pt x="1696278" y="0"/>
                </a:lnTo>
                <a:cubicBezTo>
                  <a:pt x="1722301" y="0"/>
                  <a:pt x="1743397" y="21096"/>
                  <a:pt x="1743397" y="47119"/>
                </a:cubicBezTo>
                <a:lnTo>
                  <a:pt x="1743397" y="329832"/>
                </a:lnTo>
                <a:cubicBezTo>
                  <a:pt x="1743397" y="355855"/>
                  <a:pt x="1722301" y="376951"/>
                  <a:pt x="1696278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1" name="Shape 9"/>
          <p:cNvSpPr/>
          <p:nvPr/>
        </p:nvSpPr>
        <p:spPr>
          <a:xfrm>
            <a:off x="1183861" y="1696278"/>
            <a:ext cx="141356" cy="141356"/>
          </a:xfrm>
          <a:custGeom>
            <a:avLst/>
            <a:gdLst/>
            <a:ahLst/>
            <a:cxnLst/>
            <a:rect l="l" t="t" r="r" b="b"/>
            <a:pathLst>
              <a:path w="188475" h="188475">
                <a:moveTo>
                  <a:pt x="188475" y="88348"/>
                </a:moveTo>
                <a:cubicBezTo>
                  <a:pt x="188475" y="137123"/>
                  <a:pt x="146289" y="176696"/>
                  <a:pt x="94238" y="176696"/>
                </a:cubicBezTo>
                <a:cubicBezTo>
                  <a:pt x="80581" y="176696"/>
                  <a:pt x="67623" y="173972"/>
                  <a:pt x="55917" y="169076"/>
                </a:cubicBezTo>
                <a:lnTo>
                  <a:pt x="12332" y="187776"/>
                </a:lnTo>
                <a:cubicBezTo>
                  <a:pt x="8872" y="189248"/>
                  <a:pt x="4896" y="188402"/>
                  <a:pt x="2356" y="185641"/>
                </a:cubicBezTo>
                <a:cubicBezTo>
                  <a:pt x="-184" y="182880"/>
                  <a:pt x="-736" y="178831"/>
                  <a:pt x="1031" y="175518"/>
                </a:cubicBezTo>
                <a:lnTo>
                  <a:pt x="18995" y="141577"/>
                </a:lnTo>
                <a:cubicBezTo>
                  <a:pt x="7068" y="126742"/>
                  <a:pt x="0" y="108337"/>
                  <a:pt x="0" y="88348"/>
                </a:cubicBezTo>
                <a:cubicBezTo>
                  <a:pt x="0" y="39572"/>
                  <a:pt x="42186" y="0"/>
                  <a:pt x="94238" y="0"/>
                </a:cubicBezTo>
                <a:cubicBezTo>
                  <a:pt x="146289" y="0"/>
                  <a:pt x="188475" y="39572"/>
                  <a:pt x="188475" y="88348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Text 10"/>
          <p:cNvSpPr/>
          <p:nvPr/>
        </p:nvSpPr>
        <p:spPr>
          <a:xfrm>
            <a:off x="1413566" y="1660940"/>
            <a:ext cx="918818" cy="2120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自然语言输入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2509079" y="1625600"/>
            <a:ext cx="1669774" cy="282713"/>
          </a:xfrm>
          <a:custGeom>
            <a:avLst/>
            <a:gdLst/>
            <a:ahLst/>
            <a:cxnLst/>
            <a:rect l="l" t="t" r="r" b="b"/>
            <a:pathLst>
              <a:path w="2226365" h="376951">
                <a:moveTo>
                  <a:pt x="47119" y="0"/>
                </a:moveTo>
                <a:lnTo>
                  <a:pt x="2179246" y="0"/>
                </a:lnTo>
                <a:cubicBezTo>
                  <a:pt x="2205269" y="0"/>
                  <a:pt x="2226365" y="21096"/>
                  <a:pt x="2226365" y="47119"/>
                </a:cubicBezTo>
                <a:lnTo>
                  <a:pt x="2226365" y="329832"/>
                </a:lnTo>
                <a:cubicBezTo>
                  <a:pt x="2226365" y="355855"/>
                  <a:pt x="2205269" y="376951"/>
                  <a:pt x="2179246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4" name="Shape 12"/>
          <p:cNvSpPr/>
          <p:nvPr/>
        </p:nvSpPr>
        <p:spPr>
          <a:xfrm>
            <a:off x="2632766" y="1625793"/>
            <a:ext cx="141356" cy="141356"/>
          </a:xfrm>
          <a:custGeom>
            <a:avLst/>
            <a:gdLst/>
            <a:ahLst/>
            <a:cxnLst/>
            <a:rect l="l" t="t" r="r" b="b"/>
            <a:pathLst>
              <a:path w="188475" h="188475">
                <a:moveTo>
                  <a:pt x="129540" y="103072"/>
                </a:moveTo>
                <a:lnTo>
                  <a:pt x="59267" y="103072"/>
                </a:lnTo>
                <a:cubicBezTo>
                  <a:pt x="60334" y="126816"/>
                  <a:pt x="65598" y="148682"/>
                  <a:pt x="73071" y="164695"/>
                </a:cubicBezTo>
                <a:cubicBezTo>
                  <a:pt x="77268" y="173714"/>
                  <a:pt x="81795" y="180082"/>
                  <a:pt x="85992" y="183984"/>
                </a:cubicBezTo>
                <a:cubicBezTo>
                  <a:pt x="90115" y="187850"/>
                  <a:pt x="92949" y="188475"/>
                  <a:pt x="94422" y="188475"/>
                </a:cubicBezTo>
                <a:cubicBezTo>
                  <a:pt x="95894" y="188475"/>
                  <a:pt x="98729" y="187850"/>
                  <a:pt x="102852" y="183984"/>
                </a:cubicBezTo>
                <a:cubicBezTo>
                  <a:pt x="107048" y="180082"/>
                  <a:pt x="111576" y="173677"/>
                  <a:pt x="115772" y="164695"/>
                </a:cubicBezTo>
                <a:cubicBezTo>
                  <a:pt x="123245" y="148682"/>
                  <a:pt x="128509" y="126816"/>
                  <a:pt x="129577" y="103072"/>
                </a:cubicBezTo>
                <a:close/>
                <a:moveTo>
                  <a:pt x="59230" y="85403"/>
                </a:moveTo>
                <a:lnTo>
                  <a:pt x="129503" y="85403"/>
                </a:lnTo>
                <a:cubicBezTo>
                  <a:pt x="128472" y="61659"/>
                  <a:pt x="123208" y="39793"/>
                  <a:pt x="115736" y="23780"/>
                </a:cubicBezTo>
                <a:cubicBezTo>
                  <a:pt x="111539" y="14798"/>
                  <a:pt x="107011" y="8393"/>
                  <a:pt x="102815" y="4491"/>
                </a:cubicBezTo>
                <a:cubicBezTo>
                  <a:pt x="98692" y="626"/>
                  <a:pt x="95857" y="0"/>
                  <a:pt x="94385" y="0"/>
                </a:cubicBezTo>
                <a:cubicBezTo>
                  <a:pt x="92912" y="0"/>
                  <a:pt x="90078" y="626"/>
                  <a:pt x="85955" y="4491"/>
                </a:cubicBezTo>
                <a:cubicBezTo>
                  <a:pt x="81759" y="8393"/>
                  <a:pt x="77231" y="14798"/>
                  <a:pt x="73034" y="23780"/>
                </a:cubicBezTo>
                <a:cubicBezTo>
                  <a:pt x="65561" y="39793"/>
                  <a:pt x="60297" y="61659"/>
                  <a:pt x="59230" y="85403"/>
                </a:cubicBezTo>
                <a:close/>
                <a:moveTo>
                  <a:pt x="41560" y="85403"/>
                </a:moveTo>
                <a:cubicBezTo>
                  <a:pt x="42849" y="53892"/>
                  <a:pt x="50984" y="24627"/>
                  <a:pt x="62874" y="5411"/>
                </a:cubicBezTo>
                <a:cubicBezTo>
                  <a:pt x="28971" y="17412"/>
                  <a:pt x="4012" y="48297"/>
                  <a:pt x="552" y="85403"/>
                </a:cubicBezTo>
                <a:lnTo>
                  <a:pt x="41560" y="85403"/>
                </a:lnTo>
                <a:close/>
                <a:moveTo>
                  <a:pt x="552" y="103072"/>
                </a:moveTo>
                <a:cubicBezTo>
                  <a:pt x="4012" y="140179"/>
                  <a:pt x="28971" y="171063"/>
                  <a:pt x="62874" y="183064"/>
                </a:cubicBezTo>
                <a:cubicBezTo>
                  <a:pt x="50984" y="163848"/>
                  <a:pt x="42849" y="134583"/>
                  <a:pt x="41560" y="103072"/>
                </a:cubicBezTo>
                <a:lnTo>
                  <a:pt x="552" y="103072"/>
                </a:lnTo>
                <a:close/>
                <a:moveTo>
                  <a:pt x="147210" y="103072"/>
                </a:moveTo>
                <a:cubicBezTo>
                  <a:pt x="145921" y="134583"/>
                  <a:pt x="137786" y="163848"/>
                  <a:pt x="125896" y="183064"/>
                </a:cubicBezTo>
                <a:cubicBezTo>
                  <a:pt x="159799" y="171027"/>
                  <a:pt x="184757" y="140179"/>
                  <a:pt x="188218" y="103072"/>
                </a:cubicBezTo>
                <a:lnTo>
                  <a:pt x="147210" y="103072"/>
                </a:lnTo>
                <a:close/>
                <a:moveTo>
                  <a:pt x="188218" y="85403"/>
                </a:moveTo>
                <a:cubicBezTo>
                  <a:pt x="184757" y="48297"/>
                  <a:pt x="159799" y="17412"/>
                  <a:pt x="125896" y="5411"/>
                </a:cubicBezTo>
                <a:cubicBezTo>
                  <a:pt x="137786" y="24627"/>
                  <a:pt x="145921" y="53892"/>
                  <a:pt x="147210" y="85403"/>
                </a:cubicBezTo>
                <a:lnTo>
                  <a:pt x="188218" y="85403"/>
                </a:ln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5" name="Text 13"/>
          <p:cNvSpPr/>
          <p:nvPr/>
        </p:nvSpPr>
        <p:spPr>
          <a:xfrm>
            <a:off x="2862470" y="1660940"/>
            <a:ext cx="1281044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Web界面 / API接口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629525" y="2014358"/>
            <a:ext cx="159026" cy="212035"/>
          </a:xfrm>
          <a:custGeom>
            <a:avLst/>
            <a:gdLst/>
            <a:ahLst/>
            <a:cxnLst/>
            <a:rect l="l" t="t" r="r" b="b"/>
            <a:pathLst>
              <a:path w="212035" h="282713">
                <a:moveTo>
                  <a:pt x="93538" y="277523"/>
                </a:moveTo>
                <a:cubicBezTo>
                  <a:pt x="100440" y="284425"/>
                  <a:pt x="111650" y="284425"/>
                  <a:pt x="118552" y="277523"/>
                </a:cubicBezTo>
                <a:lnTo>
                  <a:pt x="206900" y="189175"/>
                </a:lnTo>
                <a:cubicBezTo>
                  <a:pt x="213802" y="182273"/>
                  <a:pt x="213802" y="171063"/>
                  <a:pt x="206900" y="164161"/>
                </a:cubicBezTo>
                <a:cubicBezTo>
                  <a:pt x="199997" y="157259"/>
                  <a:pt x="188788" y="157259"/>
                  <a:pt x="181886" y="164161"/>
                </a:cubicBezTo>
                <a:lnTo>
                  <a:pt x="123687" y="222360"/>
                </a:lnTo>
                <a:lnTo>
                  <a:pt x="123687" y="17670"/>
                </a:lnTo>
                <a:cubicBezTo>
                  <a:pt x="123687" y="7896"/>
                  <a:pt x="115791" y="0"/>
                  <a:pt x="106017" y="0"/>
                </a:cubicBezTo>
                <a:cubicBezTo>
                  <a:pt x="96244" y="0"/>
                  <a:pt x="88348" y="7896"/>
                  <a:pt x="88348" y="17670"/>
                </a:cubicBezTo>
                <a:lnTo>
                  <a:pt x="88348" y="222360"/>
                </a:lnTo>
                <a:lnTo>
                  <a:pt x="30149" y="164161"/>
                </a:lnTo>
                <a:cubicBezTo>
                  <a:pt x="23247" y="157259"/>
                  <a:pt x="12037" y="157259"/>
                  <a:pt x="5135" y="164161"/>
                </a:cubicBezTo>
                <a:cubicBezTo>
                  <a:pt x="-1767" y="171063"/>
                  <a:pt x="-1767" y="182273"/>
                  <a:pt x="5135" y="189175"/>
                </a:cubicBezTo>
                <a:lnTo>
                  <a:pt x="93483" y="277523"/>
                </a:ln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1" name="Shape 19"/>
          <p:cNvSpPr/>
          <p:nvPr/>
        </p:nvSpPr>
        <p:spPr>
          <a:xfrm>
            <a:off x="371061" y="2049670"/>
            <a:ext cx="35339" cy="1272209"/>
          </a:xfrm>
          <a:custGeom>
            <a:avLst/>
            <a:gdLst/>
            <a:ahLst/>
            <a:cxnLst/>
            <a:rect l="l" t="t" r="r" b="b"/>
            <a:pathLst>
              <a:path w="47119" h="1696278">
                <a:moveTo>
                  <a:pt x="47119" y="0"/>
                </a:moveTo>
                <a:lnTo>
                  <a:pt x="47119" y="0"/>
                </a:lnTo>
                <a:lnTo>
                  <a:pt x="47119" y="1696278"/>
                </a:lnTo>
                <a:lnTo>
                  <a:pt x="47119" y="1696278"/>
                </a:lnTo>
                <a:cubicBezTo>
                  <a:pt x="21096" y="1696278"/>
                  <a:pt x="0" y="1675182"/>
                  <a:pt x="0" y="1649159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22" name="Shape 20"/>
          <p:cNvSpPr/>
          <p:nvPr/>
        </p:nvSpPr>
        <p:spPr>
          <a:xfrm>
            <a:off x="494748" y="2473739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565426" h="565426">
                <a:moveTo>
                  <a:pt x="282713" y="0"/>
                </a:moveTo>
                <a:lnTo>
                  <a:pt x="282713" y="0"/>
                </a:lnTo>
                <a:cubicBezTo>
                  <a:pt x="438747" y="0"/>
                  <a:pt x="565426" y="126679"/>
                  <a:pt x="565426" y="282713"/>
                </a:cubicBezTo>
                <a:lnTo>
                  <a:pt x="565426" y="282713"/>
                </a:lnTo>
                <a:cubicBezTo>
                  <a:pt x="565426" y="438747"/>
                  <a:pt x="438747" y="565426"/>
                  <a:pt x="282713" y="565426"/>
                </a:cubicBezTo>
                <a:lnTo>
                  <a:pt x="282713" y="565426"/>
                </a:lnTo>
                <a:cubicBezTo>
                  <a:pt x="126679" y="565426"/>
                  <a:pt x="0" y="438747"/>
                  <a:pt x="0" y="282713"/>
                </a:cubicBezTo>
                <a:lnTo>
                  <a:pt x="0" y="282713"/>
                </a:lnTo>
                <a:cubicBezTo>
                  <a:pt x="0" y="126679"/>
                  <a:pt x="126679" y="0"/>
                  <a:pt x="282713" y="0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23" name="Shape 21"/>
          <p:cNvSpPr/>
          <p:nvPr/>
        </p:nvSpPr>
        <p:spPr>
          <a:xfrm>
            <a:off x="618435" y="2597426"/>
            <a:ext cx="176696" cy="176696"/>
          </a:xfrm>
          <a:custGeom>
            <a:avLst/>
            <a:gdLst/>
            <a:ahLst/>
            <a:cxnLst/>
            <a:rect l="l" t="t" r="r" b="b"/>
            <a:pathLst>
              <a:path w="235594" h="235594">
                <a:moveTo>
                  <a:pt x="55217" y="25768"/>
                </a:moveTo>
                <a:cubicBezTo>
                  <a:pt x="55217" y="11550"/>
                  <a:pt x="66767" y="0"/>
                  <a:pt x="80986" y="0"/>
                </a:cubicBezTo>
                <a:lnTo>
                  <a:pt x="92029" y="0"/>
                </a:lnTo>
                <a:cubicBezTo>
                  <a:pt x="100174" y="0"/>
                  <a:pt x="106754" y="6580"/>
                  <a:pt x="106754" y="14725"/>
                </a:cubicBezTo>
                <a:lnTo>
                  <a:pt x="106754" y="220870"/>
                </a:lnTo>
                <a:cubicBezTo>
                  <a:pt x="106754" y="229014"/>
                  <a:pt x="100174" y="235594"/>
                  <a:pt x="92029" y="235594"/>
                </a:cubicBezTo>
                <a:lnTo>
                  <a:pt x="77304" y="235594"/>
                </a:lnTo>
                <a:cubicBezTo>
                  <a:pt x="63592" y="235594"/>
                  <a:pt x="52042" y="226207"/>
                  <a:pt x="48775" y="213507"/>
                </a:cubicBezTo>
                <a:cubicBezTo>
                  <a:pt x="48453" y="213507"/>
                  <a:pt x="48177" y="213507"/>
                  <a:pt x="47855" y="213507"/>
                </a:cubicBezTo>
                <a:cubicBezTo>
                  <a:pt x="27517" y="213507"/>
                  <a:pt x="11043" y="197034"/>
                  <a:pt x="11043" y="176696"/>
                </a:cubicBezTo>
                <a:cubicBezTo>
                  <a:pt x="11043" y="168413"/>
                  <a:pt x="13804" y="160775"/>
                  <a:pt x="18406" y="154609"/>
                </a:cubicBezTo>
                <a:cubicBezTo>
                  <a:pt x="9479" y="147891"/>
                  <a:pt x="3681" y="137215"/>
                  <a:pt x="3681" y="125159"/>
                </a:cubicBezTo>
                <a:cubicBezTo>
                  <a:pt x="3681" y="110941"/>
                  <a:pt x="11780" y="98563"/>
                  <a:pt x="23559" y="92443"/>
                </a:cubicBezTo>
                <a:cubicBezTo>
                  <a:pt x="20292" y="86921"/>
                  <a:pt x="18406" y="80479"/>
                  <a:pt x="18406" y="73623"/>
                </a:cubicBezTo>
                <a:cubicBezTo>
                  <a:pt x="18406" y="53285"/>
                  <a:pt x="34879" y="36812"/>
                  <a:pt x="55217" y="36812"/>
                </a:cubicBezTo>
                <a:lnTo>
                  <a:pt x="55217" y="25768"/>
                </a:lnTo>
                <a:close/>
                <a:moveTo>
                  <a:pt x="180377" y="25768"/>
                </a:moveTo>
                <a:lnTo>
                  <a:pt x="180377" y="36812"/>
                </a:lnTo>
                <a:cubicBezTo>
                  <a:pt x="200715" y="36812"/>
                  <a:pt x="217188" y="53285"/>
                  <a:pt x="217188" y="73623"/>
                </a:cubicBezTo>
                <a:cubicBezTo>
                  <a:pt x="217188" y="80525"/>
                  <a:pt x="215302" y="86967"/>
                  <a:pt x="212035" y="92443"/>
                </a:cubicBezTo>
                <a:cubicBezTo>
                  <a:pt x="223861" y="98563"/>
                  <a:pt x="231913" y="110895"/>
                  <a:pt x="231913" y="125159"/>
                </a:cubicBezTo>
                <a:cubicBezTo>
                  <a:pt x="231913" y="137215"/>
                  <a:pt x="226115" y="147891"/>
                  <a:pt x="217188" y="154609"/>
                </a:cubicBezTo>
                <a:cubicBezTo>
                  <a:pt x="221790" y="160775"/>
                  <a:pt x="224551" y="168413"/>
                  <a:pt x="224551" y="176696"/>
                </a:cubicBezTo>
                <a:cubicBezTo>
                  <a:pt x="224551" y="197034"/>
                  <a:pt x="208078" y="213507"/>
                  <a:pt x="187739" y="213507"/>
                </a:cubicBezTo>
                <a:cubicBezTo>
                  <a:pt x="187417" y="213507"/>
                  <a:pt x="187141" y="213507"/>
                  <a:pt x="186819" y="213507"/>
                </a:cubicBezTo>
                <a:cubicBezTo>
                  <a:pt x="183552" y="226207"/>
                  <a:pt x="172002" y="235594"/>
                  <a:pt x="158290" y="235594"/>
                </a:cubicBezTo>
                <a:lnTo>
                  <a:pt x="143565" y="235594"/>
                </a:lnTo>
                <a:cubicBezTo>
                  <a:pt x="135421" y="235594"/>
                  <a:pt x="128841" y="229014"/>
                  <a:pt x="128841" y="220870"/>
                </a:cubicBezTo>
                <a:lnTo>
                  <a:pt x="128841" y="14725"/>
                </a:lnTo>
                <a:cubicBezTo>
                  <a:pt x="128841" y="6580"/>
                  <a:pt x="135421" y="0"/>
                  <a:pt x="143565" y="0"/>
                </a:cubicBezTo>
                <a:lnTo>
                  <a:pt x="154609" y="0"/>
                </a:lnTo>
                <a:cubicBezTo>
                  <a:pt x="168827" y="0"/>
                  <a:pt x="180377" y="11550"/>
                  <a:pt x="180377" y="2576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2"/>
          <p:cNvSpPr/>
          <p:nvPr/>
        </p:nvSpPr>
        <p:spPr>
          <a:xfrm>
            <a:off x="1060174" y="2155687"/>
            <a:ext cx="10354365" cy="2473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4495E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AI Agent引擎层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1060174" y="2473739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34495E">
              <a:alpha val="10196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2225813" y="2556197"/>
            <a:ext cx="159026" cy="159026"/>
          </a:xfrm>
          <a:custGeom>
            <a:avLst/>
            <a:gdLst/>
            <a:ahLst/>
            <a:cxnLst/>
            <a:rect l="l" t="t" r="r" b="b"/>
            <a:pathLst>
              <a:path w="212035" h="212035">
                <a:moveTo>
                  <a:pt x="172278" y="86139"/>
                </a:moveTo>
                <a:cubicBezTo>
                  <a:pt x="172278" y="105148"/>
                  <a:pt x="166108" y="122707"/>
                  <a:pt x="155713" y="136953"/>
                </a:cubicBezTo>
                <a:lnTo>
                  <a:pt x="208142" y="189423"/>
                </a:lnTo>
                <a:cubicBezTo>
                  <a:pt x="213319" y="194600"/>
                  <a:pt x="213319" y="203007"/>
                  <a:pt x="208142" y="208183"/>
                </a:cubicBezTo>
                <a:cubicBezTo>
                  <a:pt x="202965" y="213360"/>
                  <a:pt x="194558" y="213360"/>
                  <a:pt x="189382" y="208183"/>
                </a:cubicBezTo>
                <a:lnTo>
                  <a:pt x="136953" y="155713"/>
                </a:lnTo>
                <a:cubicBezTo>
                  <a:pt x="122707" y="166108"/>
                  <a:pt x="105148" y="172278"/>
                  <a:pt x="86139" y="172278"/>
                </a:cubicBezTo>
                <a:cubicBezTo>
                  <a:pt x="38556" y="172278"/>
                  <a:pt x="0" y="133723"/>
                  <a:pt x="0" y="86139"/>
                </a:cubicBezTo>
                <a:cubicBezTo>
                  <a:pt x="0" y="38556"/>
                  <a:pt x="38556" y="0"/>
                  <a:pt x="86139" y="0"/>
                </a:cubicBezTo>
                <a:cubicBezTo>
                  <a:pt x="133723" y="0"/>
                  <a:pt x="172278" y="38556"/>
                  <a:pt x="172278" y="86139"/>
                </a:cubicBezTo>
                <a:close/>
                <a:moveTo>
                  <a:pt x="86139" y="145774"/>
                </a:moveTo>
                <a:cubicBezTo>
                  <a:pt x="119052" y="145774"/>
                  <a:pt x="145774" y="119052"/>
                  <a:pt x="145774" y="86139"/>
                </a:cubicBezTo>
                <a:cubicBezTo>
                  <a:pt x="145774" y="53226"/>
                  <a:pt x="119052" y="26504"/>
                  <a:pt x="86139" y="26504"/>
                </a:cubicBezTo>
                <a:cubicBezTo>
                  <a:pt x="53226" y="26504"/>
                  <a:pt x="26504" y="53226"/>
                  <a:pt x="26504" y="86139"/>
                </a:cubicBezTo>
                <a:cubicBezTo>
                  <a:pt x="26504" y="119052"/>
                  <a:pt x="53226" y="145774"/>
                  <a:pt x="86139" y="145774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27" name="Text 25"/>
          <p:cNvSpPr/>
          <p:nvPr/>
        </p:nvSpPr>
        <p:spPr>
          <a:xfrm>
            <a:off x="1095513" y="2756453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意图理解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1099931" y="2968487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BERT + LLM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3652171" y="2473739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34495E">
              <a:alpha val="10196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4797932" y="2556197"/>
            <a:ext cx="198782" cy="159026"/>
          </a:xfrm>
          <a:custGeom>
            <a:avLst/>
            <a:gdLst/>
            <a:ahLst/>
            <a:cxnLst/>
            <a:rect l="l" t="t" r="r" b="b"/>
            <a:pathLst>
              <a:path w="265043" h="212035">
                <a:moveTo>
                  <a:pt x="172237" y="87174"/>
                </a:moveTo>
                <a:cubicBezTo>
                  <a:pt x="177289" y="85808"/>
                  <a:pt x="182590" y="88210"/>
                  <a:pt x="184868" y="92889"/>
                </a:cubicBezTo>
                <a:lnTo>
                  <a:pt x="192571" y="108461"/>
                </a:lnTo>
                <a:cubicBezTo>
                  <a:pt x="196836" y="109041"/>
                  <a:pt x="201019" y="110200"/>
                  <a:pt x="204953" y="111815"/>
                </a:cubicBezTo>
                <a:lnTo>
                  <a:pt x="219448" y="102166"/>
                </a:lnTo>
                <a:cubicBezTo>
                  <a:pt x="223796" y="99267"/>
                  <a:pt x="229552" y="99847"/>
                  <a:pt x="233238" y="103533"/>
                </a:cubicBezTo>
                <a:lnTo>
                  <a:pt x="241190" y="111484"/>
                </a:lnTo>
                <a:cubicBezTo>
                  <a:pt x="244875" y="115170"/>
                  <a:pt x="245455" y="120967"/>
                  <a:pt x="242556" y="125274"/>
                </a:cubicBezTo>
                <a:lnTo>
                  <a:pt x="232907" y="139728"/>
                </a:lnTo>
                <a:cubicBezTo>
                  <a:pt x="233694" y="141674"/>
                  <a:pt x="234398" y="143703"/>
                  <a:pt x="234978" y="145815"/>
                </a:cubicBezTo>
                <a:cubicBezTo>
                  <a:pt x="235557" y="147927"/>
                  <a:pt x="235930" y="149998"/>
                  <a:pt x="236220" y="152110"/>
                </a:cubicBezTo>
                <a:lnTo>
                  <a:pt x="251833" y="159813"/>
                </a:lnTo>
                <a:cubicBezTo>
                  <a:pt x="256512" y="162132"/>
                  <a:pt x="258914" y="167433"/>
                  <a:pt x="257548" y="172444"/>
                </a:cubicBezTo>
                <a:lnTo>
                  <a:pt x="254649" y="183294"/>
                </a:lnTo>
                <a:cubicBezTo>
                  <a:pt x="253282" y="188305"/>
                  <a:pt x="248602" y="191701"/>
                  <a:pt x="243384" y="191370"/>
                </a:cubicBezTo>
                <a:lnTo>
                  <a:pt x="225991" y="190252"/>
                </a:lnTo>
                <a:cubicBezTo>
                  <a:pt x="223382" y="193606"/>
                  <a:pt x="220359" y="196712"/>
                  <a:pt x="216922" y="199362"/>
                </a:cubicBezTo>
                <a:lnTo>
                  <a:pt x="218040" y="216714"/>
                </a:lnTo>
                <a:cubicBezTo>
                  <a:pt x="218371" y="221933"/>
                  <a:pt x="214975" y="226654"/>
                  <a:pt x="209964" y="227979"/>
                </a:cubicBezTo>
                <a:lnTo>
                  <a:pt x="199114" y="230878"/>
                </a:lnTo>
                <a:cubicBezTo>
                  <a:pt x="194062" y="232244"/>
                  <a:pt x="188802" y="229842"/>
                  <a:pt x="186483" y="225163"/>
                </a:cubicBezTo>
                <a:lnTo>
                  <a:pt x="178780" y="209591"/>
                </a:lnTo>
                <a:cubicBezTo>
                  <a:pt x="174515" y="209012"/>
                  <a:pt x="170332" y="207852"/>
                  <a:pt x="166398" y="206237"/>
                </a:cubicBezTo>
                <a:lnTo>
                  <a:pt x="151903" y="215886"/>
                </a:lnTo>
                <a:cubicBezTo>
                  <a:pt x="147555" y="218785"/>
                  <a:pt x="141798" y="218205"/>
                  <a:pt x="138113" y="214520"/>
                </a:cubicBezTo>
                <a:lnTo>
                  <a:pt x="130161" y="206568"/>
                </a:lnTo>
                <a:cubicBezTo>
                  <a:pt x="126475" y="202883"/>
                  <a:pt x="125896" y="197126"/>
                  <a:pt x="128795" y="192778"/>
                </a:cubicBezTo>
                <a:lnTo>
                  <a:pt x="138444" y="178283"/>
                </a:lnTo>
                <a:cubicBezTo>
                  <a:pt x="137657" y="176337"/>
                  <a:pt x="136953" y="174308"/>
                  <a:pt x="136373" y="172195"/>
                </a:cubicBezTo>
                <a:cubicBezTo>
                  <a:pt x="135793" y="170083"/>
                  <a:pt x="135421" y="167971"/>
                  <a:pt x="135131" y="165901"/>
                </a:cubicBezTo>
                <a:lnTo>
                  <a:pt x="119518" y="158198"/>
                </a:lnTo>
                <a:cubicBezTo>
                  <a:pt x="114838" y="155879"/>
                  <a:pt x="112478" y="150578"/>
                  <a:pt x="113803" y="145567"/>
                </a:cubicBezTo>
                <a:lnTo>
                  <a:pt x="116702" y="134717"/>
                </a:lnTo>
                <a:cubicBezTo>
                  <a:pt x="118069" y="129706"/>
                  <a:pt x="122748" y="126310"/>
                  <a:pt x="127966" y="126641"/>
                </a:cubicBezTo>
                <a:lnTo>
                  <a:pt x="145318" y="127759"/>
                </a:lnTo>
                <a:cubicBezTo>
                  <a:pt x="147927" y="124405"/>
                  <a:pt x="150951" y="121299"/>
                  <a:pt x="154388" y="118648"/>
                </a:cubicBezTo>
                <a:lnTo>
                  <a:pt x="153270" y="101338"/>
                </a:lnTo>
                <a:cubicBezTo>
                  <a:pt x="152938" y="96120"/>
                  <a:pt x="156334" y="91399"/>
                  <a:pt x="161345" y="90073"/>
                </a:cubicBezTo>
                <a:lnTo>
                  <a:pt x="172195" y="87174"/>
                </a:lnTo>
                <a:close/>
                <a:moveTo>
                  <a:pt x="185696" y="140804"/>
                </a:moveTo>
                <a:cubicBezTo>
                  <a:pt x="175639" y="140816"/>
                  <a:pt x="167484" y="148990"/>
                  <a:pt x="167495" y="159047"/>
                </a:cubicBezTo>
                <a:cubicBezTo>
                  <a:pt x="167506" y="169104"/>
                  <a:pt x="175681" y="177259"/>
                  <a:pt x="185738" y="177248"/>
                </a:cubicBezTo>
                <a:cubicBezTo>
                  <a:pt x="195794" y="177236"/>
                  <a:pt x="203950" y="169062"/>
                  <a:pt x="203939" y="159005"/>
                </a:cubicBezTo>
                <a:cubicBezTo>
                  <a:pt x="203927" y="148949"/>
                  <a:pt x="195753" y="140793"/>
                  <a:pt x="185696" y="140804"/>
                </a:cubicBezTo>
                <a:close/>
                <a:moveTo>
                  <a:pt x="93138" y="-18843"/>
                </a:moveTo>
                <a:lnTo>
                  <a:pt x="103988" y="-15944"/>
                </a:lnTo>
                <a:cubicBezTo>
                  <a:pt x="108999" y="-14577"/>
                  <a:pt x="112395" y="-9856"/>
                  <a:pt x="112064" y="-4680"/>
                </a:cubicBezTo>
                <a:lnTo>
                  <a:pt x="110946" y="12631"/>
                </a:lnTo>
                <a:cubicBezTo>
                  <a:pt x="114383" y="15281"/>
                  <a:pt x="117406" y="18346"/>
                  <a:pt x="120015" y="21742"/>
                </a:cubicBezTo>
                <a:lnTo>
                  <a:pt x="137408" y="20624"/>
                </a:lnTo>
                <a:cubicBezTo>
                  <a:pt x="142585" y="20292"/>
                  <a:pt x="147306" y="23688"/>
                  <a:pt x="148673" y="28699"/>
                </a:cubicBezTo>
                <a:lnTo>
                  <a:pt x="151572" y="39549"/>
                </a:lnTo>
                <a:cubicBezTo>
                  <a:pt x="152897" y="44560"/>
                  <a:pt x="150536" y="49861"/>
                  <a:pt x="145857" y="52180"/>
                </a:cubicBezTo>
                <a:lnTo>
                  <a:pt x="130244" y="59883"/>
                </a:lnTo>
                <a:cubicBezTo>
                  <a:pt x="129954" y="61995"/>
                  <a:pt x="129540" y="64107"/>
                  <a:pt x="129002" y="66178"/>
                </a:cubicBezTo>
                <a:cubicBezTo>
                  <a:pt x="128463" y="68249"/>
                  <a:pt x="127718" y="70319"/>
                  <a:pt x="126931" y="72266"/>
                </a:cubicBezTo>
                <a:lnTo>
                  <a:pt x="136580" y="86760"/>
                </a:lnTo>
                <a:cubicBezTo>
                  <a:pt x="139479" y="91109"/>
                  <a:pt x="138899" y="96865"/>
                  <a:pt x="135214" y="100551"/>
                </a:cubicBezTo>
                <a:lnTo>
                  <a:pt x="127262" y="108502"/>
                </a:lnTo>
                <a:cubicBezTo>
                  <a:pt x="123577" y="112188"/>
                  <a:pt x="117820" y="112768"/>
                  <a:pt x="113472" y="109869"/>
                </a:cubicBezTo>
                <a:lnTo>
                  <a:pt x="98977" y="100220"/>
                </a:lnTo>
                <a:cubicBezTo>
                  <a:pt x="95043" y="101835"/>
                  <a:pt x="90860" y="102994"/>
                  <a:pt x="86595" y="103574"/>
                </a:cubicBezTo>
                <a:lnTo>
                  <a:pt x="78892" y="119145"/>
                </a:lnTo>
                <a:cubicBezTo>
                  <a:pt x="76573" y="123825"/>
                  <a:pt x="71272" y="126186"/>
                  <a:pt x="66261" y="124860"/>
                </a:cubicBezTo>
                <a:lnTo>
                  <a:pt x="55411" y="121961"/>
                </a:lnTo>
                <a:cubicBezTo>
                  <a:pt x="50358" y="120595"/>
                  <a:pt x="47004" y="115874"/>
                  <a:pt x="47335" y="110697"/>
                </a:cubicBezTo>
                <a:lnTo>
                  <a:pt x="48453" y="93345"/>
                </a:lnTo>
                <a:cubicBezTo>
                  <a:pt x="45016" y="90695"/>
                  <a:pt x="41993" y="87630"/>
                  <a:pt x="39384" y="84234"/>
                </a:cubicBezTo>
                <a:lnTo>
                  <a:pt x="21990" y="85352"/>
                </a:lnTo>
                <a:cubicBezTo>
                  <a:pt x="16814" y="85684"/>
                  <a:pt x="12093" y="82288"/>
                  <a:pt x="10726" y="77277"/>
                </a:cubicBezTo>
                <a:lnTo>
                  <a:pt x="7827" y="66427"/>
                </a:lnTo>
                <a:cubicBezTo>
                  <a:pt x="6502" y="61416"/>
                  <a:pt x="8862" y="56115"/>
                  <a:pt x="13542" y="53796"/>
                </a:cubicBezTo>
                <a:lnTo>
                  <a:pt x="29155" y="46093"/>
                </a:lnTo>
                <a:cubicBezTo>
                  <a:pt x="29445" y="43981"/>
                  <a:pt x="29859" y="41910"/>
                  <a:pt x="30397" y="39798"/>
                </a:cubicBezTo>
                <a:cubicBezTo>
                  <a:pt x="30977" y="37686"/>
                  <a:pt x="31640" y="35657"/>
                  <a:pt x="32468" y="33710"/>
                </a:cubicBezTo>
                <a:lnTo>
                  <a:pt x="22819" y="19257"/>
                </a:lnTo>
                <a:cubicBezTo>
                  <a:pt x="19920" y="14909"/>
                  <a:pt x="20499" y="9152"/>
                  <a:pt x="24185" y="5467"/>
                </a:cubicBezTo>
                <a:lnTo>
                  <a:pt x="32137" y="-2485"/>
                </a:lnTo>
                <a:cubicBezTo>
                  <a:pt x="35822" y="-6171"/>
                  <a:pt x="41579" y="-6750"/>
                  <a:pt x="45927" y="-3851"/>
                </a:cubicBezTo>
                <a:lnTo>
                  <a:pt x="60422" y="5798"/>
                </a:lnTo>
                <a:cubicBezTo>
                  <a:pt x="64356" y="4183"/>
                  <a:pt x="68539" y="3023"/>
                  <a:pt x="72804" y="2443"/>
                </a:cubicBezTo>
                <a:lnTo>
                  <a:pt x="80507" y="-13128"/>
                </a:lnTo>
                <a:cubicBezTo>
                  <a:pt x="82826" y="-17808"/>
                  <a:pt x="88086" y="-20168"/>
                  <a:pt x="93138" y="-18843"/>
                </a:cubicBezTo>
                <a:close/>
                <a:moveTo>
                  <a:pt x="79679" y="34787"/>
                </a:moveTo>
                <a:cubicBezTo>
                  <a:pt x="69622" y="34787"/>
                  <a:pt x="61457" y="42952"/>
                  <a:pt x="61457" y="53009"/>
                </a:cubicBezTo>
                <a:cubicBezTo>
                  <a:pt x="61457" y="63066"/>
                  <a:pt x="69622" y="71230"/>
                  <a:pt x="79679" y="71230"/>
                </a:cubicBezTo>
                <a:cubicBezTo>
                  <a:pt x="89736" y="71230"/>
                  <a:pt x="97900" y="63066"/>
                  <a:pt x="97900" y="53009"/>
                </a:cubicBezTo>
                <a:cubicBezTo>
                  <a:pt x="97900" y="42952"/>
                  <a:pt x="89736" y="34787"/>
                  <a:pt x="79679" y="34787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31" name="Text 29"/>
          <p:cNvSpPr/>
          <p:nvPr/>
        </p:nvSpPr>
        <p:spPr>
          <a:xfrm>
            <a:off x="3687509" y="2756453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工具调度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3691927" y="2968487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智能路由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6244167" y="2473739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34495E">
              <a:alpha val="10196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7409807" y="2556197"/>
            <a:ext cx="159026" cy="159026"/>
          </a:xfrm>
          <a:custGeom>
            <a:avLst/>
            <a:gdLst/>
            <a:ahLst/>
            <a:cxnLst/>
            <a:rect l="l" t="t" r="r" b="b"/>
            <a:pathLst>
              <a:path w="212035" h="212035">
                <a:moveTo>
                  <a:pt x="13252" y="13252"/>
                </a:moveTo>
                <a:cubicBezTo>
                  <a:pt x="20582" y="13252"/>
                  <a:pt x="26504" y="19174"/>
                  <a:pt x="26504" y="26504"/>
                </a:cubicBezTo>
                <a:lnTo>
                  <a:pt x="26504" y="165652"/>
                </a:lnTo>
                <a:cubicBezTo>
                  <a:pt x="26504" y="169297"/>
                  <a:pt x="29486" y="172278"/>
                  <a:pt x="33130" y="172278"/>
                </a:cubicBezTo>
                <a:lnTo>
                  <a:pt x="198783" y="172278"/>
                </a:lnTo>
                <a:cubicBezTo>
                  <a:pt x="206113" y="172278"/>
                  <a:pt x="212035" y="178200"/>
                  <a:pt x="212035" y="185530"/>
                </a:cubicBezTo>
                <a:cubicBezTo>
                  <a:pt x="212035" y="192861"/>
                  <a:pt x="206113" y="198783"/>
                  <a:pt x="198783" y="198783"/>
                </a:cubicBezTo>
                <a:lnTo>
                  <a:pt x="33130" y="198783"/>
                </a:lnTo>
                <a:cubicBezTo>
                  <a:pt x="14826" y="198783"/>
                  <a:pt x="0" y="183957"/>
                  <a:pt x="0" y="165652"/>
                </a:cubicBezTo>
                <a:lnTo>
                  <a:pt x="0" y="26504"/>
                </a:lnTo>
                <a:cubicBezTo>
                  <a:pt x="0" y="19174"/>
                  <a:pt x="5922" y="13252"/>
                  <a:pt x="13252" y="13252"/>
                </a:cubicBezTo>
                <a:close/>
                <a:moveTo>
                  <a:pt x="53009" y="39757"/>
                </a:moveTo>
                <a:cubicBezTo>
                  <a:pt x="53009" y="32426"/>
                  <a:pt x="58931" y="26504"/>
                  <a:pt x="66261" y="26504"/>
                </a:cubicBezTo>
                <a:lnTo>
                  <a:pt x="145774" y="26504"/>
                </a:lnTo>
                <a:cubicBezTo>
                  <a:pt x="153104" y="26504"/>
                  <a:pt x="159026" y="32426"/>
                  <a:pt x="159026" y="39757"/>
                </a:cubicBezTo>
                <a:cubicBezTo>
                  <a:pt x="159026" y="47087"/>
                  <a:pt x="153104" y="53009"/>
                  <a:pt x="145774" y="53009"/>
                </a:cubicBezTo>
                <a:lnTo>
                  <a:pt x="66261" y="53009"/>
                </a:lnTo>
                <a:cubicBezTo>
                  <a:pt x="58931" y="53009"/>
                  <a:pt x="53009" y="47087"/>
                  <a:pt x="53009" y="39757"/>
                </a:cubicBezTo>
                <a:close/>
                <a:moveTo>
                  <a:pt x="66261" y="72887"/>
                </a:moveTo>
                <a:lnTo>
                  <a:pt x="119270" y="72887"/>
                </a:lnTo>
                <a:cubicBezTo>
                  <a:pt x="126600" y="72887"/>
                  <a:pt x="132522" y="78809"/>
                  <a:pt x="132522" y="86139"/>
                </a:cubicBezTo>
                <a:cubicBezTo>
                  <a:pt x="132522" y="93469"/>
                  <a:pt x="126600" y="99391"/>
                  <a:pt x="119270" y="99391"/>
                </a:cubicBezTo>
                <a:lnTo>
                  <a:pt x="66261" y="99391"/>
                </a:lnTo>
                <a:cubicBezTo>
                  <a:pt x="58931" y="99391"/>
                  <a:pt x="53009" y="93469"/>
                  <a:pt x="53009" y="86139"/>
                </a:cubicBezTo>
                <a:cubicBezTo>
                  <a:pt x="53009" y="78809"/>
                  <a:pt x="58931" y="72887"/>
                  <a:pt x="66261" y="72887"/>
                </a:cubicBezTo>
                <a:close/>
                <a:moveTo>
                  <a:pt x="66261" y="119270"/>
                </a:moveTo>
                <a:lnTo>
                  <a:pt x="172278" y="119270"/>
                </a:lnTo>
                <a:cubicBezTo>
                  <a:pt x="179608" y="119270"/>
                  <a:pt x="185530" y="125192"/>
                  <a:pt x="185530" y="132522"/>
                </a:cubicBezTo>
                <a:cubicBezTo>
                  <a:pt x="185530" y="139852"/>
                  <a:pt x="179608" y="145774"/>
                  <a:pt x="172278" y="145774"/>
                </a:cubicBezTo>
                <a:lnTo>
                  <a:pt x="66261" y="145774"/>
                </a:lnTo>
                <a:cubicBezTo>
                  <a:pt x="58931" y="145774"/>
                  <a:pt x="53009" y="139852"/>
                  <a:pt x="53009" y="132522"/>
                </a:cubicBezTo>
                <a:cubicBezTo>
                  <a:pt x="53009" y="125192"/>
                  <a:pt x="58931" y="119270"/>
                  <a:pt x="66261" y="119270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35" name="Text 33"/>
          <p:cNvSpPr/>
          <p:nvPr/>
        </p:nvSpPr>
        <p:spPr>
          <a:xfrm>
            <a:off x="6279506" y="2756453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数据分析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6283924" y="2968487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深度洞察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8836163" y="2473739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34495E">
              <a:alpha val="10196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10021773" y="2556197"/>
            <a:ext cx="119270" cy="159026"/>
          </a:xfrm>
          <a:custGeom>
            <a:avLst/>
            <a:gdLst/>
            <a:ahLst/>
            <a:cxnLst/>
            <a:rect l="l" t="t" r="r" b="b"/>
            <a:pathLst>
              <a:path w="159026" h="212035">
                <a:moveTo>
                  <a:pt x="0" y="26504"/>
                </a:moveTo>
                <a:cubicBezTo>
                  <a:pt x="0" y="11886"/>
                  <a:pt x="11886" y="0"/>
                  <a:pt x="26504" y="0"/>
                </a:cubicBezTo>
                <a:lnTo>
                  <a:pt x="88417" y="0"/>
                </a:lnTo>
                <a:cubicBezTo>
                  <a:pt x="95457" y="0"/>
                  <a:pt x="102207" y="2775"/>
                  <a:pt x="107177" y="7744"/>
                </a:cubicBezTo>
                <a:lnTo>
                  <a:pt x="151282" y="51891"/>
                </a:lnTo>
                <a:cubicBezTo>
                  <a:pt x="156251" y="56860"/>
                  <a:pt x="159026" y="63610"/>
                  <a:pt x="159026" y="70651"/>
                </a:cubicBezTo>
                <a:lnTo>
                  <a:pt x="159026" y="185530"/>
                </a:lnTo>
                <a:cubicBezTo>
                  <a:pt x="159026" y="200149"/>
                  <a:pt x="147141" y="212035"/>
                  <a:pt x="132522" y="212035"/>
                </a:cubicBezTo>
                <a:lnTo>
                  <a:pt x="26504" y="212035"/>
                </a:lnTo>
                <a:cubicBezTo>
                  <a:pt x="11886" y="212035"/>
                  <a:pt x="0" y="200149"/>
                  <a:pt x="0" y="185530"/>
                </a:cubicBezTo>
                <a:lnTo>
                  <a:pt x="0" y="26504"/>
                </a:lnTo>
                <a:close/>
                <a:moveTo>
                  <a:pt x="86139" y="24227"/>
                </a:moveTo>
                <a:lnTo>
                  <a:pt x="86139" y="62948"/>
                </a:lnTo>
                <a:cubicBezTo>
                  <a:pt x="86139" y="68456"/>
                  <a:pt x="90570" y="72887"/>
                  <a:pt x="96078" y="72887"/>
                </a:cubicBezTo>
                <a:lnTo>
                  <a:pt x="134799" y="72887"/>
                </a:lnTo>
                <a:lnTo>
                  <a:pt x="86139" y="24227"/>
                </a:lnTo>
                <a:close/>
                <a:moveTo>
                  <a:pt x="49696" y="106017"/>
                </a:moveTo>
                <a:cubicBezTo>
                  <a:pt x="44188" y="106017"/>
                  <a:pt x="39757" y="110449"/>
                  <a:pt x="39757" y="115957"/>
                </a:cubicBezTo>
                <a:cubicBezTo>
                  <a:pt x="39757" y="121464"/>
                  <a:pt x="44188" y="125896"/>
                  <a:pt x="49696" y="125896"/>
                </a:cubicBezTo>
                <a:lnTo>
                  <a:pt x="109330" y="125896"/>
                </a:lnTo>
                <a:cubicBezTo>
                  <a:pt x="114838" y="125896"/>
                  <a:pt x="119270" y="121464"/>
                  <a:pt x="119270" y="115957"/>
                </a:cubicBezTo>
                <a:cubicBezTo>
                  <a:pt x="119270" y="110449"/>
                  <a:pt x="114838" y="106017"/>
                  <a:pt x="109330" y="106017"/>
                </a:cubicBezTo>
                <a:lnTo>
                  <a:pt x="49696" y="106017"/>
                </a:lnTo>
                <a:close/>
                <a:moveTo>
                  <a:pt x="49696" y="145774"/>
                </a:moveTo>
                <a:cubicBezTo>
                  <a:pt x="44188" y="145774"/>
                  <a:pt x="39757" y="150205"/>
                  <a:pt x="39757" y="155713"/>
                </a:cubicBezTo>
                <a:cubicBezTo>
                  <a:pt x="39757" y="161221"/>
                  <a:pt x="44188" y="165652"/>
                  <a:pt x="49696" y="165652"/>
                </a:cubicBezTo>
                <a:lnTo>
                  <a:pt x="109330" y="165652"/>
                </a:lnTo>
                <a:cubicBezTo>
                  <a:pt x="114838" y="165652"/>
                  <a:pt x="119270" y="161221"/>
                  <a:pt x="119270" y="155713"/>
                </a:cubicBezTo>
                <a:cubicBezTo>
                  <a:pt x="119270" y="150205"/>
                  <a:pt x="114838" y="145774"/>
                  <a:pt x="109330" y="145774"/>
                </a:cubicBezTo>
                <a:lnTo>
                  <a:pt x="49696" y="145774"/>
                </a:lnTo>
                <a:close/>
              </a:path>
            </a:pathLst>
          </a:custGeom>
          <a:solidFill>
            <a:srgbClr val="34495E"/>
          </a:solidFill>
        </p:spPr>
      </p:sp>
      <p:sp>
        <p:nvSpPr>
          <p:cNvPr id="39" name="Text 37"/>
          <p:cNvSpPr/>
          <p:nvPr/>
        </p:nvSpPr>
        <p:spPr>
          <a:xfrm>
            <a:off x="8871503" y="2756453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报告生成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8875919" y="2968487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结构化输出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618490" y="3180080"/>
            <a:ext cx="158750" cy="248285"/>
          </a:xfrm>
          <a:custGeom>
            <a:avLst/>
            <a:gdLst/>
            <a:ahLst/>
            <a:cxnLst/>
            <a:rect l="l" t="t" r="r" b="b"/>
            <a:pathLst>
              <a:path w="212035" h="282713">
                <a:moveTo>
                  <a:pt x="93538" y="277523"/>
                </a:moveTo>
                <a:cubicBezTo>
                  <a:pt x="100440" y="284425"/>
                  <a:pt x="111650" y="284425"/>
                  <a:pt x="118552" y="277523"/>
                </a:cubicBezTo>
                <a:lnTo>
                  <a:pt x="206900" y="189175"/>
                </a:lnTo>
                <a:cubicBezTo>
                  <a:pt x="213802" y="182273"/>
                  <a:pt x="213802" y="171063"/>
                  <a:pt x="206900" y="164161"/>
                </a:cubicBezTo>
                <a:cubicBezTo>
                  <a:pt x="199997" y="157259"/>
                  <a:pt x="188788" y="157259"/>
                  <a:pt x="181886" y="164161"/>
                </a:cubicBezTo>
                <a:lnTo>
                  <a:pt x="123687" y="222360"/>
                </a:lnTo>
                <a:lnTo>
                  <a:pt x="123687" y="17670"/>
                </a:lnTo>
                <a:cubicBezTo>
                  <a:pt x="123687" y="7896"/>
                  <a:pt x="115791" y="0"/>
                  <a:pt x="106017" y="0"/>
                </a:cubicBezTo>
                <a:cubicBezTo>
                  <a:pt x="96244" y="0"/>
                  <a:pt x="88348" y="7896"/>
                  <a:pt x="88348" y="17670"/>
                </a:cubicBezTo>
                <a:lnTo>
                  <a:pt x="88348" y="222360"/>
                </a:lnTo>
                <a:lnTo>
                  <a:pt x="30149" y="164161"/>
                </a:lnTo>
                <a:cubicBezTo>
                  <a:pt x="23247" y="157259"/>
                  <a:pt x="12037" y="157259"/>
                  <a:pt x="5135" y="164161"/>
                </a:cubicBezTo>
                <a:cubicBezTo>
                  <a:pt x="-1767" y="171063"/>
                  <a:pt x="-1767" y="182273"/>
                  <a:pt x="5135" y="189175"/>
                </a:cubicBezTo>
                <a:lnTo>
                  <a:pt x="93483" y="277523"/>
                </a:lnTo>
                <a:close/>
              </a:path>
            </a:pathLst>
          </a:custGeom>
          <a:solidFill>
            <a:srgbClr val="34495E"/>
          </a:solidFill>
        </p:spPr>
      </p:sp>
      <p:sp>
        <p:nvSpPr>
          <p:cNvPr id="42" name="Shape 40"/>
          <p:cNvSpPr/>
          <p:nvPr/>
        </p:nvSpPr>
        <p:spPr>
          <a:xfrm>
            <a:off x="370840" y="3428365"/>
            <a:ext cx="11467465" cy="1200785"/>
          </a:xfrm>
          <a:custGeom>
            <a:avLst/>
            <a:gdLst/>
            <a:ahLst/>
            <a:cxnLst/>
            <a:rect l="l" t="t" r="r" b="b"/>
            <a:pathLst>
              <a:path w="15290064" h="1696278">
                <a:moveTo>
                  <a:pt x="47119" y="0"/>
                </a:moveTo>
                <a:lnTo>
                  <a:pt x="15148713" y="0"/>
                </a:lnTo>
                <a:cubicBezTo>
                  <a:pt x="15226779" y="0"/>
                  <a:pt x="15290064" y="63285"/>
                  <a:pt x="15290064" y="141351"/>
                </a:cubicBezTo>
                <a:lnTo>
                  <a:pt x="15290064" y="1554927"/>
                </a:lnTo>
                <a:cubicBezTo>
                  <a:pt x="15290064" y="1632993"/>
                  <a:pt x="15226779" y="1696278"/>
                  <a:pt x="15148713" y="1696278"/>
                </a:cubicBezTo>
                <a:lnTo>
                  <a:pt x="47119" y="1696278"/>
                </a:lnTo>
                <a:cubicBezTo>
                  <a:pt x="21096" y="1696278"/>
                  <a:pt x="0" y="1675182"/>
                  <a:pt x="0" y="1649159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p>
            <a:endParaRPr lang="zh-CN" altLang="en-US"/>
          </a:p>
        </p:txBody>
      </p:sp>
      <p:sp>
        <p:nvSpPr>
          <p:cNvPr id="43" name="Shape 41"/>
          <p:cNvSpPr/>
          <p:nvPr/>
        </p:nvSpPr>
        <p:spPr>
          <a:xfrm>
            <a:off x="371061" y="3357218"/>
            <a:ext cx="35339" cy="1272209"/>
          </a:xfrm>
          <a:custGeom>
            <a:avLst/>
            <a:gdLst/>
            <a:ahLst/>
            <a:cxnLst/>
            <a:rect l="l" t="t" r="r" b="b"/>
            <a:pathLst>
              <a:path w="47119" h="1696278">
                <a:moveTo>
                  <a:pt x="47119" y="0"/>
                </a:moveTo>
                <a:lnTo>
                  <a:pt x="47119" y="0"/>
                </a:lnTo>
                <a:lnTo>
                  <a:pt x="47119" y="1696278"/>
                </a:lnTo>
                <a:lnTo>
                  <a:pt x="47119" y="1696278"/>
                </a:lnTo>
                <a:cubicBezTo>
                  <a:pt x="21096" y="1696278"/>
                  <a:pt x="0" y="1675182"/>
                  <a:pt x="0" y="1649159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44" name="Shape 42"/>
          <p:cNvSpPr/>
          <p:nvPr/>
        </p:nvSpPr>
        <p:spPr>
          <a:xfrm>
            <a:off x="494748" y="3781287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565426" h="565426">
                <a:moveTo>
                  <a:pt x="282713" y="0"/>
                </a:moveTo>
                <a:lnTo>
                  <a:pt x="282713" y="0"/>
                </a:lnTo>
                <a:cubicBezTo>
                  <a:pt x="438747" y="0"/>
                  <a:pt x="565426" y="126679"/>
                  <a:pt x="565426" y="282713"/>
                </a:cubicBezTo>
                <a:lnTo>
                  <a:pt x="565426" y="282713"/>
                </a:lnTo>
                <a:cubicBezTo>
                  <a:pt x="565426" y="438747"/>
                  <a:pt x="438747" y="565426"/>
                  <a:pt x="282713" y="565426"/>
                </a:cubicBezTo>
                <a:lnTo>
                  <a:pt x="282713" y="565426"/>
                </a:lnTo>
                <a:cubicBezTo>
                  <a:pt x="126679" y="565426"/>
                  <a:pt x="0" y="438747"/>
                  <a:pt x="0" y="282713"/>
                </a:cubicBezTo>
                <a:lnTo>
                  <a:pt x="0" y="282713"/>
                </a:lnTo>
                <a:cubicBezTo>
                  <a:pt x="0" y="126679"/>
                  <a:pt x="126679" y="0"/>
                  <a:pt x="282713" y="0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45" name="Shape 43"/>
          <p:cNvSpPr/>
          <p:nvPr/>
        </p:nvSpPr>
        <p:spPr>
          <a:xfrm>
            <a:off x="607391" y="3904974"/>
            <a:ext cx="198782" cy="176696"/>
          </a:xfrm>
          <a:custGeom>
            <a:avLst/>
            <a:gdLst/>
            <a:ahLst/>
            <a:cxnLst/>
            <a:rect l="l" t="t" r="r" b="b"/>
            <a:pathLst>
              <a:path w="265043" h="235594">
                <a:moveTo>
                  <a:pt x="103118" y="44680"/>
                </a:moveTo>
                <a:lnTo>
                  <a:pt x="103118" y="67503"/>
                </a:lnTo>
                <a:lnTo>
                  <a:pt x="103349" y="67733"/>
                </a:lnTo>
                <a:cubicBezTo>
                  <a:pt x="106339" y="29817"/>
                  <a:pt x="138043" y="0"/>
                  <a:pt x="176742" y="0"/>
                </a:cubicBezTo>
                <a:cubicBezTo>
                  <a:pt x="185991" y="0"/>
                  <a:pt x="194871" y="1703"/>
                  <a:pt x="203016" y="4832"/>
                </a:cubicBezTo>
                <a:cubicBezTo>
                  <a:pt x="207617" y="6580"/>
                  <a:pt x="208446" y="12424"/>
                  <a:pt x="204995" y="15921"/>
                </a:cubicBezTo>
                <a:lnTo>
                  <a:pt x="164180" y="56736"/>
                </a:lnTo>
                <a:cubicBezTo>
                  <a:pt x="162799" y="58116"/>
                  <a:pt x="162017" y="60003"/>
                  <a:pt x="162017" y="61936"/>
                </a:cubicBezTo>
                <a:lnTo>
                  <a:pt x="162017" y="80986"/>
                </a:lnTo>
                <a:cubicBezTo>
                  <a:pt x="162017" y="85035"/>
                  <a:pt x="165330" y="88348"/>
                  <a:pt x="169379" y="88348"/>
                </a:cubicBezTo>
                <a:lnTo>
                  <a:pt x="188429" y="88348"/>
                </a:lnTo>
                <a:cubicBezTo>
                  <a:pt x="190362" y="88348"/>
                  <a:pt x="192249" y="87566"/>
                  <a:pt x="193629" y="86185"/>
                </a:cubicBezTo>
                <a:lnTo>
                  <a:pt x="234444" y="45370"/>
                </a:lnTo>
                <a:cubicBezTo>
                  <a:pt x="237941" y="41873"/>
                  <a:pt x="243785" y="42747"/>
                  <a:pt x="245533" y="47349"/>
                </a:cubicBezTo>
                <a:cubicBezTo>
                  <a:pt x="248662" y="55493"/>
                  <a:pt x="250365" y="64374"/>
                  <a:pt x="250365" y="73623"/>
                </a:cubicBezTo>
                <a:cubicBezTo>
                  <a:pt x="250365" y="101508"/>
                  <a:pt x="234858" y="125804"/>
                  <a:pt x="211943" y="138274"/>
                </a:cubicBezTo>
                <a:lnTo>
                  <a:pt x="249445" y="175775"/>
                </a:lnTo>
                <a:cubicBezTo>
                  <a:pt x="258049" y="184380"/>
                  <a:pt x="258049" y="198368"/>
                  <a:pt x="249445" y="207019"/>
                </a:cubicBezTo>
                <a:lnTo>
                  <a:pt x="221790" y="234674"/>
                </a:lnTo>
                <a:cubicBezTo>
                  <a:pt x="213185" y="243279"/>
                  <a:pt x="199197" y="243279"/>
                  <a:pt x="190546" y="234674"/>
                </a:cubicBezTo>
                <a:lnTo>
                  <a:pt x="132568" y="176696"/>
                </a:lnTo>
                <a:cubicBezTo>
                  <a:pt x="119960" y="164088"/>
                  <a:pt x="117107" y="145452"/>
                  <a:pt x="124055" y="130083"/>
                </a:cubicBezTo>
                <a:lnTo>
                  <a:pt x="82320" y="88348"/>
                </a:lnTo>
                <a:lnTo>
                  <a:pt x="59497" y="88348"/>
                </a:lnTo>
                <a:cubicBezTo>
                  <a:pt x="54573" y="88348"/>
                  <a:pt x="49972" y="85909"/>
                  <a:pt x="47257" y="81814"/>
                </a:cubicBezTo>
                <a:lnTo>
                  <a:pt x="10767" y="27103"/>
                </a:lnTo>
                <a:cubicBezTo>
                  <a:pt x="8835" y="24204"/>
                  <a:pt x="9203" y="20292"/>
                  <a:pt x="11688" y="17808"/>
                </a:cubicBezTo>
                <a:lnTo>
                  <a:pt x="32578" y="-3083"/>
                </a:lnTo>
                <a:cubicBezTo>
                  <a:pt x="35063" y="-5568"/>
                  <a:pt x="38928" y="-5936"/>
                  <a:pt x="41873" y="-4003"/>
                </a:cubicBezTo>
                <a:lnTo>
                  <a:pt x="96584" y="32440"/>
                </a:lnTo>
                <a:cubicBezTo>
                  <a:pt x="100680" y="35155"/>
                  <a:pt x="103118" y="39757"/>
                  <a:pt x="103118" y="44680"/>
                </a:cubicBezTo>
                <a:close/>
                <a:moveTo>
                  <a:pt x="99207" y="136479"/>
                </a:moveTo>
                <a:cubicBezTo>
                  <a:pt x="96308" y="153504"/>
                  <a:pt x="100312" y="171496"/>
                  <a:pt x="111355" y="185899"/>
                </a:cubicBezTo>
                <a:lnTo>
                  <a:pt x="67641" y="229566"/>
                </a:lnTo>
                <a:cubicBezTo>
                  <a:pt x="54711" y="242496"/>
                  <a:pt x="33729" y="242496"/>
                  <a:pt x="20799" y="229566"/>
                </a:cubicBezTo>
                <a:cubicBezTo>
                  <a:pt x="7868" y="216636"/>
                  <a:pt x="7868" y="195654"/>
                  <a:pt x="20799" y="182724"/>
                </a:cubicBezTo>
                <a:lnTo>
                  <a:pt x="83102" y="120420"/>
                </a:lnTo>
                <a:lnTo>
                  <a:pt x="99207" y="1365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6" name="Text 44"/>
          <p:cNvSpPr/>
          <p:nvPr/>
        </p:nvSpPr>
        <p:spPr>
          <a:xfrm>
            <a:off x="1060174" y="3463235"/>
            <a:ext cx="10354365" cy="2473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4495E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工具执行层</a:t>
            </a:r>
            <a:endParaRPr lang="en-US" sz="1200" dirty="0"/>
          </a:p>
        </p:txBody>
      </p:sp>
      <p:sp>
        <p:nvSpPr>
          <p:cNvPr id="47" name="Shape 45"/>
          <p:cNvSpPr/>
          <p:nvPr/>
        </p:nvSpPr>
        <p:spPr>
          <a:xfrm>
            <a:off x="1060174" y="3781287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7F8C8D">
              <a:alpha val="10196"/>
            </a:srgbClr>
          </a:solidFill>
        </p:spPr>
      </p:sp>
      <p:sp>
        <p:nvSpPr>
          <p:cNvPr id="48" name="Shape 46"/>
          <p:cNvSpPr/>
          <p:nvPr/>
        </p:nvSpPr>
        <p:spPr>
          <a:xfrm>
            <a:off x="2235752" y="3863744"/>
            <a:ext cx="139148" cy="159026"/>
          </a:xfrm>
          <a:custGeom>
            <a:avLst/>
            <a:gdLst/>
            <a:ahLst/>
            <a:cxnLst/>
            <a:rect l="l" t="t" r="r" b="b"/>
            <a:pathLst>
              <a:path w="185530" h="212035">
                <a:moveTo>
                  <a:pt x="185530" y="85228"/>
                </a:moveTo>
                <a:cubicBezTo>
                  <a:pt x="179401" y="89287"/>
                  <a:pt x="172361" y="92558"/>
                  <a:pt x="165031" y="95167"/>
                </a:cubicBezTo>
                <a:cubicBezTo>
                  <a:pt x="145567" y="102125"/>
                  <a:pt x="120015" y="106017"/>
                  <a:pt x="92765" y="106017"/>
                </a:cubicBezTo>
                <a:cubicBezTo>
                  <a:pt x="65515" y="106017"/>
                  <a:pt x="39922" y="102083"/>
                  <a:pt x="20499" y="95167"/>
                </a:cubicBezTo>
                <a:cubicBezTo>
                  <a:pt x="13211" y="92558"/>
                  <a:pt x="6129" y="89287"/>
                  <a:pt x="0" y="85228"/>
                </a:cubicBezTo>
                <a:lnTo>
                  <a:pt x="0" y="119270"/>
                </a:lnTo>
                <a:cubicBezTo>
                  <a:pt x="0" y="137574"/>
                  <a:pt x="41537" y="152400"/>
                  <a:pt x="92765" y="152400"/>
                </a:cubicBezTo>
                <a:cubicBezTo>
                  <a:pt x="143993" y="152400"/>
                  <a:pt x="185530" y="137574"/>
                  <a:pt x="185530" y="119270"/>
                </a:cubicBezTo>
                <a:lnTo>
                  <a:pt x="185530" y="85228"/>
                </a:lnTo>
                <a:close/>
                <a:moveTo>
                  <a:pt x="185530" y="53009"/>
                </a:moveTo>
                <a:lnTo>
                  <a:pt x="185530" y="33130"/>
                </a:lnTo>
                <a:cubicBezTo>
                  <a:pt x="185530" y="14826"/>
                  <a:pt x="143993" y="0"/>
                  <a:pt x="92765" y="0"/>
                </a:cubicBezTo>
                <a:cubicBezTo>
                  <a:pt x="41537" y="0"/>
                  <a:pt x="0" y="14826"/>
                  <a:pt x="0" y="33130"/>
                </a:cubicBezTo>
                <a:lnTo>
                  <a:pt x="0" y="53009"/>
                </a:lnTo>
                <a:cubicBezTo>
                  <a:pt x="0" y="71313"/>
                  <a:pt x="41537" y="86139"/>
                  <a:pt x="92765" y="86139"/>
                </a:cubicBezTo>
                <a:cubicBezTo>
                  <a:pt x="143993" y="86139"/>
                  <a:pt x="185530" y="71313"/>
                  <a:pt x="185530" y="53009"/>
                </a:cubicBezTo>
                <a:close/>
                <a:moveTo>
                  <a:pt x="165031" y="161428"/>
                </a:moveTo>
                <a:cubicBezTo>
                  <a:pt x="145608" y="168344"/>
                  <a:pt x="120056" y="172278"/>
                  <a:pt x="92765" y="172278"/>
                </a:cubicBezTo>
                <a:cubicBezTo>
                  <a:pt x="65474" y="172278"/>
                  <a:pt x="39922" y="168344"/>
                  <a:pt x="20499" y="161428"/>
                </a:cubicBezTo>
                <a:cubicBezTo>
                  <a:pt x="13211" y="158819"/>
                  <a:pt x="6129" y="155547"/>
                  <a:pt x="0" y="151489"/>
                </a:cubicBezTo>
                <a:lnTo>
                  <a:pt x="0" y="178904"/>
                </a:lnTo>
                <a:cubicBezTo>
                  <a:pt x="0" y="197209"/>
                  <a:pt x="41537" y="212035"/>
                  <a:pt x="92765" y="212035"/>
                </a:cubicBezTo>
                <a:cubicBezTo>
                  <a:pt x="143993" y="212035"/>
                  <a:pt x="185530" y="197209"/>
                  <a:pt x="185530" y="178904"/>
                </a:cubicBezTo>
                <a:lnTo>
                  <a:pt x="185530" y="151489"/>
                </a:lnTo>
                <a:cubicBezTo>
                  <a:pt x="179401" y="155547"/>
                  <a:pt x="172361" y="158819"/>
                  <a:pt x="165031" y="161428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49" name="Text 47"/>
          <p:cNvSpPr/>
          <p:nvPr/>
        </p:nvSpPr>
        <p:spPr>
          <a:xfrm>
            <a:off x="1095513" y="4064000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OpenDigger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1099931" y="4276035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数据获取</a:t>
            </a:r>
            <a:endParaRPr lang="en-US" sz="1200" dirty="0"/>
          </a:p>
        </p:txBody>
      </p:sp>
      <p:sp>
        <p:nvSpPr>
          <p:cNvPr id="51" name="Shape 49"/>
          <p:cNvSpPr/>
          <p:nvPr/>
        </p:nvSpPr>
        <p:spPr>
          <a:xfrm>
            <a:off x="3652171" y="3781287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7F8C8D">
              <a:alpha val="10196"/>
            </a:srgbClr>
          </a:solidFill>
        </p:spPr>
      </p:sp>
      <p:sp>
        <p:nvSpPr>
          <p:cNvPr id="52" name="Shape 50"/>
          <p:cNvSpPr/>
          <p:nvPr/>
        </p:nvSpPr>
        <p:spPr>
          <a:xfrm>
            <a:off x="4807871" y="3863744"/>
            <a:ext cx="178904" cy="159026"/>
          </a:xfrm>
          <a:custGeom>
            <a:avLst/>
            <a:gdLst/>
            <a:ahLst/>
            <a:cxnLst/>
            <a:rect l="l" t="t" r="r" b="b"/>
            <a:pathLst>
              <a:path w="238539" h="212035">
                <a:moveTo>
                  <a:pt x="212200" y="99391"/>
                </a:moveTo>
                <a:lnTo>
                  <a:pt x="139313" y="99391"/>
                </a:lnTo>
                <a:cubicBezTo>
                  <a:pt x="131983" y="99391"/>
                  <a:pt x="126061" y="93469"/>
                  <a:pt x="126061" y="86139"/>
                </a:cubicBezTo>
                <a:lnTo>
                  <a:pt x="126061" y="13252"/>
                </a:lnTo>
                <a:cubicBezTo>
                  <a:pt x="126061" y="5922"/>
                  <a:pt x="132025" y="-83"/>
                  <a:pt x="139272" y="870"/>
                </a:cubicBezTo>
                <a:cubicBezTo>
                  <a:pt x="183584" y="6750"/>
                  <a:pt x="218702" y="41869"/>
                  <a:pt x="224583" y="86181"/>
                </a:cubicBezTo>
                <a:cubicBezTo>
                  <a:pt x="225535" y="93428"/>
                  <a:pt x="219531" y="99391"/>
                  <a:pt x="212200" y="99391"/>
                </a:cubicBezTo>
                <a:close/>
                <a:moveTo>
                  <a:pt x="92185" y="15406"/>
                </a:moveTo>
                <a:cubicBezTo>
                  <a:pt x="99681" y="13832"/>
                  <a:pt x="106183" y="19961"/>
                  <a:pt x="106183" y="27623"/>
                </a:cubicBezTo>
                <a:lnTo>
                  <a:pt x="106183" y="109330"/>
                </a:lnTo>
                <a:cubicBezTo>
                  <a:pt x="106183" y="111650"/>
                  <a:pt x="107011" y="113886"/>
                  <a:pt x="108461" y="115667"/>
                </a:cubicBezTo>
                <a:lnTo>
                  <a:pt x="163167" y="181679"/>
                </a:lnTo>
                <a:cubicBezTo>
                  <a:pt x="168013" y="187518"/>
                  <a:pt x="166977" y="196339"/>
                  <a:pt x="160310" y="199942"/>
                </a:cubicBezTo>
                <a:cubicBezTo>
                  <a:pt x="146188" y="207645"/>
                  <a:pt x="129996" y="212035"/>
                  <a:pt x="112809" y="212035"/>
                </a:cubicBezTo>
                <a:cubicBezTo>
                  <a:pt x="57937" y="212035"/>
                  <a:pt x="13418" y="167516"/>
                  <a:pt x="13418" y="112643"/>
                </a:cubicBezTo>
                <a:cubicBezTo>
                  <a:pt x="13418" y="64811"/>
                  <a:pt x="47169" y="24889"/>
                  <a:pt x="92185" y="15406"/>
                </a:cubicBezTo>
                <a:close/>
                <a:moveTo>
                  <a:pt x="197872" y="119270"/>
                </a:moveTo>
                <a:lnTo>
                  <a:pt x="224376" y="119270"/>
                </a:lnTo>
                <a:cubicBezTo>
                  <a:pt x="232037" y="119270"/>
                  <a:pt x="238166" y="125771"/>
                  <a:pt x="236593" y="133267"/>
                </a:cubicBezTo>
                <a:cubicBezTo>
                  <a:pt x="232369" y="153311"/>
                  <a:pt x="222098" y="171119"/>
                  <a:pt x="207769" y="184702"/>
                </a:cubicBezTo>
                <a:cubicBezTo>
                  <a:pt x="202675" y="189548"/>
                  <a:pt x="194683" y="188512"/>
                  <a:pt x="190210" y="183087"/>
                </a:cubicBezTo>
                <a:lnTo>
                  <a:pt x="155257" y="140970"/>
                </a:lnTo>
                <a:cubicBezTo>
                  <a:pt x="148093" y="132315"/>
                  <a:pt x="154264" y="119270"/>
                  <a:pt x="165445" y="119270"/>
                </a:cubicBezTo>
                <a:lnTo>
                  <a:pt x="197830" y="119270"/>
                </a:lnTo>
                <a:close/>
              </a:path>
            </a:pathLst>
          </a:custGeom>
          <a:solidFill>
            <a:srgbClr val="7F8C8D"/>
          </a:solidFill>
        </p:spPr>
      </p:sp>
      <p:sp>
        <p:nvSpPr>
          <p:cNvPr id="53" name="Text 51"/>
          <p:cNvSpPr/>
          <p:nvPr/>
        </p:nvSpPr>
        <p:spPr>
          <a:xfrm>
            <a:off x="3687509" y="4064000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DataEase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3691927" y="4276035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</a:t>
            </a: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6244167" y="3781287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7F8C8D">
              <a:alpha val="10196"/>
            </a:srgbClr>
          </a:solidFill>
        </p:spPr>
      </p:sp>
      <p:sp>
        <p:nvSpPr>
          <p:cNvPr id="56" name="Shape 54"/>
          <p:cNvSpPr/>
          <p:nvPr/>
        </p:nvSpPr>
        <p:spPr>
          <a:xfrm>
            <a:off x="7419746" y="3863744"/>
            <a:ext cx="139148" cy="159026"/>
          </a:xfrm>
          <a:custGeom>
            <a:avLst/>
            <a:gdLst/>
            <a:ahLst/>
            <a:cxnLst/>
            <a:rect l="l" t="t" r="r" b="b"/>
            <a:pathLst>
              <a:path w="185530" h="212035">
                <a:moveTo>
                  <a:pt x="26504" y="13252"/>
                </a:moveTo>
                <a:cubicBezTo>
                  <a:pt x="11886" y="13252"/>
                  <a:pt x="0" y="25138"/>
                  <a:pt x="0" y="39757"/>
                </a:cubicBezTo>
                <a:lnTo>
                  <a:pt x="0" y="66261"/>
                </a:lnTo>
                <a:cubicBezTo>
                  <a:pt x="0" y="80880"/>
                  <a:pt x="11886" y="92765"/>
                  <a:pt x="26504" y="92765"/>
                </a:cubicBezTo>
                <a:lnTo>
                  <a:pt x="159026" y="92765"/>
                </a:lnTo>
                <a:cubicBezTo>
                  <a:pt x="173645" y="92765"/>
                  <a:pt x="185530" y="80880"/>
                  <a:pt x="185530" y="66261"/>
                </a:cubicBezTo>
                <a:lnTo>
                  <a:pt x="185530" y="39757"/>
                </a:lnTo>
                <a:cubicBezTo>
                  <a:pt x="185530" y="25138"/>
                  <a:pt x="173645" y="13252"/>
                  <a:pt x="159026" y="13252"/>
                </a:cubicBezTo>
                <a:lnTo>
                  <a:pt x="26504" y="13252"/>
                </a:lnTo>
                <a:close/>
                <a:moveTo>
                  <a:pt x="115957" y="43070"/>
                </a:moveTo>
                <a:cubicBezTo>
                  <a:pt x="121442" y="43070"/>
                  <a:pt x="125896" y="47523"/>
                  <a:pt x="125896" y="53009"/>
                </a:cubicBezTo>
                <a:cubicBezTo>
                  <a:pt x="125896" y="58494"/>
                  <a:pt x="121442" y="62948"/>
                  <a:pt x="115957" y="62948"/>
                </a:cubicBezTo>
                <a:cubicBezTo>
                  <a:pt x="110471" y="62948"/>
                  <a:pt x="106017" y="58494"/>
                  <a:pt x="106017" y="53009"/>
                </a:cubicBezTo>
                <a:cubicBezTo>
                  <a:pt x="106017" y="47523"/>
                  <a:pt x="110471" y="43070"/>
                  <a:pt x="115957" y="43070"/>
                </a:cubicBezTo>
                <a:close/>
                <a:moveTo>
                  <a:pt x="139148" y="53009"/>
                </a:moveTo>
                <a:cubicBezTo>
                  <a:pt x="139148" y="47523"/>
                  <a:pt x="143601" y="43070"/>
                  <a:pt x="149087" y="43070"/>
                </a:cubicBezTo>
                <a:cubicBezTo>
                  <a:pt x="154573" y="43070"/>
                  <a:pt x="159026" y="47523"/>
                  <a:pt x="159026" y="53009"/>
                </a:cubicBezTo>
                <a:cubicBezTo>
                  <a:pt x="159026" y="58494"/>
                  <a:pt x="154573" y="62948"/>
                  <a:pt x="149087" y="62948"/>
                </a:cubicBezTo>
                <a:cubicBezTo>
                  <a:pt x="143601" y="62948"/>
                  <a:pt x="139148" y="58494"/>
                  <a:pt x="139148" y="53009"/>
                </a:cubicBezTo>
                <a:close/>
                <a:moveTo>
                  <a:pt x="26504" y="119270"/>
                </a:moveTo>
                <a:cubicBezTo>
                  <a:pt x="11886" y="119270"/>
                  <a:pt x="0" y="131155"/>
                  <a:pt x="0" y="145774"/>
                </a:cubicBezTo>
                <a:lnTo>
                  <a:pt x="0" y="172278"/>
                </a:lnTo>
                <a:cubicBezTo>
                  <a:pt x="0" y="186897"/>
                  <a:pt x="11886" y="198783"/>
                  <a:pt x="26504" y="198783"/>
                </a:cubicBezTo>
                <a:lnTo>
                  <a:pt x="159026" y="198783"/>
                </a:lnTo>
                <a:cubicBezTo>
                  <a:pt x="173645" y="198783"/>
                  <a:pt x="185530" y="186897"/>
                  <a:pt x="185530" y="172278"/>
                </a:cubicBezTo>
                <a:lnTo>
                  <a:pt x="185530" y="145774"/>
                </a:lnTo>
                <a:cubicBezTo>
                  <a:pt x="185530" y="131155"/>
                  <a:pt x="173645" y="119270"/>
                  <a:pt x="159026" y="119270"/>
                </a:cubicBezTo>
                <a:lnTo>
                  <a:pt x="26504" y="119270"/>
                </a:lnTo>
                <a:close/>
                <a:moveTo>
                  <a:pt x="115957" y="149087"/>
                </a:moveTo>
                <a:cubicBezTo>
                  <a:pt x="121442" y="149087"/>
                  <a:pt x="125896" y="153541"/>
                  <a:pt x="125896" y="159026"/>
                </a:cubicBezTo>
                <a:cubicBezTo>
                  <a:pt x="125896" y="164512"/>
                  <a:pt x="121442" y="168965"/>
                  <a:pt x="115957" y="168965"/>
                </a:cubicBezTo>
                <a:cubicBezTo>
                  <a:pt x="110471" y="168965"/>
                  <a:pt x="106017" y="164512"/>
                  <a:pt x="106017" y="159026"/>
                </a:cubicBezTo>
                <a:cubicBezTo>
                  <a:pt x="106017" y="153541"/>
                  <a:pt x="110471" y="149087"/>
                  <a:pt x="115957" y="149087"/>
                </a:cubicBezTo>
                <a:close/>
                <a:moveTo>
                  <a:pt x="139148" y="159026"/>
                </a:moveTo>
                <a:cubicBezTo>
                  <a:pt x="139148" y="153541"/>
                  <a:pt x="143601" y="149087"/>
                  <a:pt x="149087" y="149087"/>
                </a:cubicBezTo>
                <a:cubicBezTo>
                  <a:pt x="154573" y="149087"/>
                  <a:pt x="159026" y="153541"/>
                  <a:pt x="159026" y="159026"/>
                </a:cubicBezTo>
                <a:cubicBezTo>
                  <a:pt x="159026" y="164512"/>
                  <a:pt x="154573" y="168965"/>
                  <a:pt x="149087" y="168965"/>
                </a:cubicBezTo>
                <a:cubicBezTo>
                  <a:pt x="143601" y="168965"/>
                  <a:pt x="139148" y="164512"/>
                  <a:pt x="139148" y="159026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57" name="Text 55"/>
          <p:cNvSpPr/>
          <p:nvPr/>
        </p:nvSpPr>
        <p:spPr>
          <a:xfrm>
            <a:off x="6279506" y="4064000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IoTDB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6283924" y="4276035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时序存储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8836163" y="3781287"/>
            <a:ext cx="2482574" cy="742122"/>
          </a:xfrm>
          <a:custGeom>
            <a:avLst/>
            <a:gdLst/>
            <a:ahLst/>
            <a:cxnLst/>
            <a:rect l="l" t="t" r="r" b="b"/>
            <a:pathLst>
              <a:path w="3310099" h="989496">
                <a:moveTo>
                  <a:pt x="47120" y="0"/>
                </a:moveTo>
                <a:lnTo>
                  <a:pt x="3262979" y="0"/>
                </a:lnTo>
                <a:cubicBezTo>
                  <a:pt x="3289002" y="0"/>
                  <a:pt x="3310099" y="21096"/>
                  <a:pt x="3310099" y="47120"/>
                </a:cubicBezTo>
                <a:lnTo>
                  <a:pt x="3310099" y="942376"/>
                </a:lnTo>
                <a:cubicBezTo>
                  <a:pt x="3310099" y="968399"/>
                  <a:pt x="3289002" y="989496"/>
                  <a:pt x="3262979" y="989496"/>
                </a:cubicBezTo>
                <a:lnTo>
                  <a:pt x="47120" y="989496"/>
                </a:lnTo>
                <a:cubicBezTo>
                  <a:pt x="21096" y="989496"/>
                  <a:pt x="0" y="968399"/>
                  <a:pt x="0" y="942376"/>
                </a:cubicBezTo>
                <a:lnTo>
                  <a:pt x="0" y="47120"/>
                </a:lnTo>
                <a:cubicBezTo>
                  <a:pt x="0" y="21114"/>
                  <a:pt x="21114" y="0"/>
                  <a:pt x="47120" y="0"/>
                </a:cubicBezTo>
                <a:close/>
              </a:path>
            </a:pathLst>
          </a:custGeom>
          <a:solidFill>
            <a:srgbClr val="7F8C8D">
              <a:alpha val="10196"/>
            </a:srgbClr>
          </a:solidFill>
        </p:spPr>
      </p:sp>
      <p:sp>
        <p:nvSpPr>
          <p:cNvPr id="60" name="Shape 58"/>
          <p:cNvSpPr/>
          <p:nvPr/>
        </p:nvSpPr>
        <p:spPr>
          <a:xfrm>
            <a:off x="10001895" y="3863744"/>
            <a:ext cx="159026" cy="159026"/>
          </a:xfrm>
          <a:custGeom>
            <a:avLst/>
            <a:gdLst/>
            <a:ahLst/>
            <a:cxnLst/>
            <a:rect l="l" t="t" r="r" b="b"/>
            <a:pathLst>
              <a:path w="212035" h="212035">
                <a:moveTo>
                  <a:pt x="26504" y="26504"/>
                </a:moveTo>
                <a:cubicBezTo>
                  <a:pt x="11886" y="26504"/>
                  <a:pt x="0" y="38390"/>
                  <a:pt x="0" y="53009"/>
                </a:cubicBezTo>
                <a:lnTo>
                  <a:pt x="0" y="56073"/>
                </a:lnTo>
                <a:cubicBezTo>
                  <a:pt x="0" y="58889"/>
                  <a:pt x="1822" y="61291"/>
                  <a:pt x="4183" y="62824"/>
                </a:cubicBezTo>
                <a:cubicBezTo>
                  <a:pt x="9649" y="66385"/>
                  <a:pt x="13252" y="72514"/>
                  <a:pt x="13252" y="79513"/>
                </a:cubicBezTo>
                <a:cubicBezTo>
                  <a:pt x="13252" y="86512"/>
                  <a:pt x="9649" y="92641"/>
                  <a:pt x="4183" y="96203"/>
                </a:cubicBezTo>
                <a:cubicBezTo>
                  <a:pt x="1822" y="97735"/>
                  <a:pt x="0" y="100137"/>
                  <a:pt x="0" y="102953"/>
                </a:cubicBezTo>
                <a:lnTo>
                  <a:pt x="0" y="125896"/>
                </a:lnTo>
                <a:lnTo>
                  <a:pt x="212035" y="125896"/>
                </a:lnTo>
                <a:lnTo>
                  <a:pt x="212035" y="102953"/>
                </a:lnTo>
                <a:cubicBezTo>
                  <a:pt x="212035" y="100137"/>
                  <a:pt x="210213" y="97735"/>
                  <a:pt x="207852" y="96202"/>
                </a:cubicBezTo>
                <a:cubicBezTo>
                  <a:pt x="202386" y="92641"/>
                  <a:pt x="198783" y="86512"/>
                  <a:pt x="198783" y="79513"/>
                </a:cubicBezTo>
                <a:cubicBezTo>
                  <a:pt x="198783" y="72514"/>
                  <a:pt x="202386" y="66385"/>
                  <a:pt x="207852" y="62824"/>
                </a:cubicBezTo>
                <a:cubicBezTo>
                  <a:pt x="210213" y="61291"/>
                  <a:pt x="212035" y="58889"/>
                  <a:pt x="212035" y="56073"/>
                </a:cubicBezTo>
                <a:lnTo>
                  <a:pt x="212035" y="53009"/>
                </a:lnTo>
                <a:cubicBezTo>
                  <a:pt x="212035" y="38390"/>
                  <a:pt x="200149" y="26504"/>
                  <a:pt x="185530" y="26504"/>
                </a:cubicBezTo>
                <a:lnTo>
                  <a:pt x="26504" y="26504"/>
                </a:lnTo>
                <a:close/>
                <a:moveTo>
                  <a:pt x="212035" y="172278"/>
                </a:moveTo>
                <a:lnTo>
                  <a:pt x="212035" y="145774"/>
                </a:lnTo>
                <a:lnTo>
                  <a:pt x="0" y="145774"/>
                </a:lnTo>
                <a:lnTo>
                  <a:pt x="0" y="172278"/>
                </a:lnTo>
                <a:cubicBezTo>
                  <a:pt x="0" y="179608"/>
                  <a:pt x="5922" y="185530"/>
                  <a:pt x="13252" y="185530"/>
                </a:cubicBezTo>
                <a:lnTo>
                  <a:pt x="39757" y="185530"/>
                </a:lnTo>
                <a:lnTo>
                  <a:pt x="39757" y="175591"/>
                </a:lnTo>
                <a:cubicBezTo>
                  <a:pt x="39757" y="170083"/>
                  <a:pt x="44188" y="165652"/>
                  <a:pt x="49696" y="165652"/>
                </a:cubicBezTo>
                <a:cubicBezTo>
                  <a:pt x="55204" y="165652"/>
                  <a:pt x="59635" y="170083"/>
                  <a:pt x="59635" y="175591"/>
                </a:cubicBezTo>
                <a:lnTo>
                  <a:pt x="59635" y="185530"/>
                </a:lnTo>
                <a:lnTo>
                  <a:pt x="96078" y="185530"/>
                </a:lnTo>
                <a:lnTo>
                  <a:pt x="96078" y="175591"/>
                </a:lnTo>
                <a:cubicBezTo>
                  <a:pt x="96078" y="170083"/>
                  <a:pt x="100509" y="165652"/>
                  <a:pt x="106017" y="165652"/>
                </a:cubicBezTo>
                <a:cubicBezTo>
                  <a:pt x="111525" y="165652"/>
                  <a:pt x="115957" y="170083"/>
                  <a:pt x="115957" y="175591"/>
                </a:cubicBezTo>
                <a:lnTo>
                  <a:pt x="115957" y="185530"/>
                </a:lnTo>
                <a:lnTo>
                  <a:pt x="152400" y="185530"/>
                </a:lnTo>
                <a:lnTo>
                  <a:pt x="152400" y="175591"/>
                </a:lnTo>
                <a:cubicBezTo>
                  <a:pt x="152400" y="170083"/>
                  <a:pt x="156831" y="165652"/>
                  <a:pt x="162339" y="165652"/>
                </a:cubicBezTo>
                <a:cubicBezTo>
                  <a:pt x="167847" y="165652"/>
                  <a:pt x="172278" y="170083"/>
                  <a:pt x="172278" y="175591"/>
                </a:cubicBezTo>
                <a:lnTo>
                  <a:pt x="172278" y="185530"/>
                </a:lnTo>
                <a:lnTo>
                  <a:pt x="198783" y="185530"/>
                </a:lnTo>
                <a:cubicBezTo>
                  <a:pt x="206113" y="185530"/>
                  <a:pt x="212035" y="179608"/>
                  <a:pt x="212035" y="172278"/>
                </a:cubicBezTo>
                <a:close/>
                <a:moveTo>
                  <a:pt x="66261" y="66261"/>
                </a:moveTo>
                <a:lnTo>
                  <a:pt x="66261" y="92765"/>
                </a:lnTo>
                <a:cubicBezTo>
                  <a:pt x="66261" y="100095"/>
                  <a:pt x="60339" y="106017"/>
                  <a:pt x="53009" y="106017"/>
                </a:cubicBezTo>
                <a:cubicBezTo>
                  <a:pt x="45679" y="106017"/>
                  <a:pt x="39757" y="100095"/>
                  <a:pt x="39757" y="92765"/>
                </a:cubicBezTo>
                <a:lnTo>
                  <a:pt x="39757" y="66261"/>
                </a:lnTo>
                <a:cubicBezTo>
                  <a:pt x="39757" y="58931"/>
                  <a:pt x="45679" y="53009"/>
                  <a:pt x="53009" y="53009"/>
                </a:cubicBezTo>
                <a:cubicBezTo>
                  <a:pt x="60339" y="53009"/>
                  <a:pt x="66261" y="58931"/>
                  <a:pt x="66261" y="66261"/>
                </a:cubicBezTo>
                <a:close/>
                <a:moveTo>
                  <a:pt x="119270" y="66261"/>
                </a:moveTo>
                <a:lnTo>
                  <a:pt x="119270" y="92765"/>
                </a:lnTo>
                <a:cubicBezTo>
                  <a:pt x="119270" y="100095"/>
                  <a:pt x="113348" y="106017"/>
                  <a:pt x="106017" y="106017"/>
                </a:cubicBezTo>
                <a:cubicBezTo>
                  <a:pt x="98687" y="106017"/>
                  <a:pt x="92765" y="100095"/>
                  <a:pt x="92765" y="92765"/>
                </a:cubicBezTo>
                <a:lnTo>
                  <a:pt x="92765" y="66261"/>
                </a:lnTo>
                <a:cubicBezTo>
                  <a:pt x="92765" y="58931"/>
                  <a:pt x="98687" y="53009"/>
                  <a:pt x="106017" y="53009"/>
                </a:cubicBezTo>
                <a:cubicBezTo>
                  <a:pt x="113348" y="53009"/>
                  <a:pt x="119270" y="58931"/>
                  <a:pt x="119270" y="66261"/>
                </a:cubicBezTo>
                <a:close/>
                <a:moveTo>
                  <a:pt x="172278" y="66261"/>
                </a:moveTo>
                <a:lnTo>
                  <a:pt x="172278" y="92765"/>
                </a:lnTo>
                <a:cubicBezTo>
                  <a:pt x="172278" y="100095"/>
                  <a:pt x="166356" y="106017"/>
                  <a:pt x="159026" y="106017"/>
                </a:cubicBezTo>
                <a:cubicBezTo>
                  <a:pt x="151696" y="106017"/>
                  <a:pt x="145774" y="100095"/>
                  <a:pt x="145774" y="92765"/>
                </a:cubicBezTo>
                <a:lnTo>
                  <a:pt x="145774" y="66261"/>
                </a:lnTo>
                <a:cubicBezTo>
                  <a:pt x="145774" y="58931"/>
                  <a:pt x="151696" y="53009"/>
                  <a:pt x="159026" y="53009"/>
                </a:cubicBezTo>
                <a:cubicBezTo>
                  <a:pt x="166356" y="53009"/>
                  <a:pt x="172278" y="58931"/>
                  <a:pt x="172278" y="66261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61" name="Text 59"/>
          <p:cNvSpPr/>
          <p:nvPr/>
        </p:nvSpPr>
        <p:spPr>
          <a:xfrm>
            <a:off x="8871503" y="4064000"/>
            <a:ext cx="2411896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Redis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8875919" y="4276035"/>
            <a:ext cx="2403061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缓存系统</a:t>
            </a:r>
            <a:endParaRPr lang="en-US" sz="1200" dirty="0"/>
          </a:p>
        </p:txBody>
      </p:sp>
      <p:sp>
        <p:nvSpPr>
          <p:cNvPr id="63" name="Shape 61"/>
          <p:cNvSpPr/>
          <p:nvPr/>
        </p:nvSpPr>
        <p:spPr>
          <a:xfrm>
            <a:off x="607935" y="4452454"/>
            <a:ext cx="159026" cy="212035"/>
          </a:xfrm>
          <a:custGeom>
            <a:avLst/>
            <a:gdLst/>
            <a:ahLst/>
            <a:cxnLst/>
            <a:rect l="l" t="t" r="r" b="b"/>
            <a:pathLst>
              <a:path w="212035" h="282713">
                <a:moveTo>
                  <a:pt x="93538" y="277523"/>
                </a:moveTo>
                <a:cubicBezTo>
                  <a:pt x="100440" y="284425"/>
                  <a:pt x="111650" y="284425"/>
                  <a:pt x="118552" y="277523"/>
                </a:cubicBezTo>
                <a:lnTo>
                  <a:pt x="206900" y="189175"/>
                </a:lnTo>
                <a:cubicBezTo>
                  <a:pt x="213802" y="182273"/>
                  <a:pt x="213802" y="171063"/>
                  <a:pt x="206900" y="164161"/>
                </a:cubicBezTo>
                <a:cubicBezTo>
                  <a:pt x="199997" y="157259"/>
                  <a:pt x="188788" y="157259"/>
                  <a:pt x="181886" y="164161"/>
                </a:cubicBezTo>
                <a:lnTo>
                  <a:pt x="123687" y="222360"/>
                </a:lnTo>
                <a:lnTo>
                  <a:pt x="123687" y="17670"/>
                </a:lnTo>
                <a:cubicBezTo>
                  <a:pt x="123687" y="7896"/>
                  <a:pt x="115791" y="0"/>
                  <a:pt x="106017" y="0"/>
                </a:cubicBezTo>
                <a:cubicBezTo>
                  <a:pt x="96244" y="0"/>
                  <a:pt x="88348" y="7896"/>
                  <a:pt x="88348" y="17670"/>
                </a:cubicBezTo>
                <a:lnTo>
                  <a:pt x="88348" y="222360"/>
                </a:lnTo>
                <a:lnTo>
                  <a:pt x="30149" y="164161"/>
                </a:lnTo>
                <a:cubicBezTo>
                  <a:pt x="23247" y="157259"/>
                  <a:pt x="12037" y="157259"/>
                  <a:pt x="5135" y="164161"/>
                </a:cubicBezTo>
                <a:cubicBezTo>
                  <a:pt x="-1767" y="171063"/>
                  <a:pt x="-1767" y="182273"/>
                  <a:pt x="5135" y="189175"/>
                </a:cubicBezTo>
                <a:lnTo>
                  <a:pt x="93483" y="277523"/>
                </a:lnTo>
                <a:close/>
              </a:path>
            </a:pathLst>
          </a:custGeom>
          <a:solidFill>
            <a:srgbClr val="7F8C8D"/>
          </a:solidFill>
        </p:spPr>
      </p:sp>
      <p:sp>
        <p:nvSpPr>
          <p:cNvPr id="64" name="Shape 62"/>
          <p:cNvSpPr/>
          <p:nvPr/>
        </p:nvSpPr>
        <p:spPr>
          <a:xfrm>
            <a:off x="371061" y="4664765"/>
            <a:ext cx="11467548" cy="812800"/>
          </a:xfrm>
          <a:custGeom>
            <a:avLst/>
            <a:gdLst/>
            <a:ahLst/>
            <a:cxnLst/>
            <a:rect l="l" t="t" r="r" b="b"/>
            <a:pathLst>
              <a:path w="15290064" h="1083733">
                <a:moveTo>
                  <a:pt x="47119" y="0"/>
                </a:moveTo>
                <a:lnTo>
                  <a:pt x="15148712" y="0"/>
                </a:lnTo>
                <a:cubicBezTo>
                  <a:pt x="15226779" y="0"/>
                  <a:pt x="15290064" y="63285"/>
                  <a:pt x="15290064" y="141351"/>
                </a:cubicBezTo>
                <a:lnTo>
                  <a:pt x="15290064" y="942382"/>
                </a:lnTo>
                <a:cubicBezTo>
                  <a:pt x="15290064" y="1020448"/>
                  <a:pt x="15226779" y="1083733"/>
                  <a:pt x="15148712" y="1083733"/>
                </a:cubicBezTo>
                <a:lnTo>
                  <a:pt x="47119" y="1083733"/>
                </a:lnTo>
                <a:cubicBezTo>
                  <a:pt x="21096" y="1083733"/>
                  <a:pt x="0" y="1062638"/>
                  <a:pt x="0" y="1036614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5" name="Shape 63"/>
          <p:cNvSpPr/>
          <p:nvPr/>
        </p:nvSpPr>
        <p:spPr>
          <a:xfrm>
            <a:off x="371061" y="4664765"/>
            <a:ext cx="35339" cy="812800"/>
          </a:xfrm>
          <a:custGeom>
            <a:avLst/>
            <a:gdLst/>
            <a:ahLst/>
            <a:cxnLst/>
            <a:rect l="l" t="t" r="r" b="b"/>
            <a:pathLst>
              <a:path w="47119" h="1083733">
                <a:moveTo>
                  <a:pt x="47119" y="0"/>
                </a:moveTo>
                <a:lnTo>
                  <a:pt x="47119" y="0"/>
                </a:lnTo>
                <a:lnTo>
                  <a:pt x="47119" y="1083733"/>
                </a:lnTo>
                <a:lnTo>
                  <a:pt x="47119" y="1083733"/>
                </a:lnTo>
                <a:cubicBezTo>
                  <a:pt x="21096" y="1083733"/>
                  <a:pt x="0" y="1062638"/>
                  <a:pt x="0" y="1036614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6" name="Shape 64"/>
          <p:cNvSpPr/>
          <p:nvPr/>
        </p:nvSpPr>
        <p:spPr>
          <a:xfrm>
            <a:off x="494748" y="4859131"/>
            <a:ext cx="424070" cy="424070"/>
          </a:xfrm>
          <a:custGeom>
            <a:avLst/>
            <a:gdLst/>
            <a:ahLst/>
            <a:cxnLst/>
            <a:rect l="l" t="t" r="r" b="b"/>
            <a:pathLst>
              <a:path w="565426" h="565426">
                <a:moveTo>
                  <a:pt x="282713" y="0"/>
                </a:moveTo>
                <a:lnTo>
                  <a:pt x="282713" y="0"/>
                </a:lnTo>
                <a:cubicBezTo>
                  <a:pt x="438747" y="0"/>
                  <a:pt x="565426" y="126679"/>
                  <a:pt x="565426" y="282713"/>
                </a:cubicBezTo>
                <a:lnTo>
                  <a:pt x="565426" y="282713"/>
                </a:lnTo>
                <a:cubicBezTo>
                  <a:pt x="565426" y="438747"/>
                  <a:pt x="438747" y="565426"/>
                  <a:pt x="282713" y="565426"/>
                </a:cubicBezTo>
                <a:lnTo>
                  <a:pt x="282713" y="565426"/>
                </a:lnTo>
                <a:cubicBezTo>
                  <a:pt x="126679" y="565426"/>
                  <a:pt x="0" y="438747"/>
                  <a:pt x="0" y="282713"/>
                </a:cubicBezTo>
                <a:lnTo>
                  <a:pt x="0" y="282713"/>
                </a:lnTo>
                <a:cubicBezTo>
                  <a:pt x="0" y="126679"/>
                  <a:pt x="126679" y="0"/>
                  <a:pt x="282713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7" name="Shape 65"/>
          <p:cNvSpPr/>
          <p:nvPr/>
        </p:nvSpPr>
        <p:spPr>
          <a:xfrm>
            <a:off x="607391" y="4982818"/>
            <a:ext cx="198782" cy="176696"/>
          </a:xfrm>
          <a:custGeom>
            <a:avLst/>
            <a:gdLst/>
            <a:ahLst/>
            <a:cxnLst/>
            <a:rect l="l" t="t" r="r" b="b"/>
            <a:pathLst>
              <a:path w="265043" h="235594">
                <a:moveTo>
                  <a:pt x="44404" y="0"/>
                </a:moveTo>
                <a:cubicBezTo>
                  <a:pt x="28161" y="0"/>
                  <a:pt x="14955" y="13206"/>
                  <a:pt x="14955" y="29449"/>
                </a:cubicBezTo>
                <a:lnTo>
                  <a:pt x="14955" y="206145"/>
                </a:lnTo>
                <a:cubicBezTo>
                  <a:pt x="14955" y="222388"/>
                  <a:pt x="28161" y="235594"/>
                  <a:pt x="44404" y="235594"/>
                </a:cubicBezTo>
                <a:lnTo>
                  <a:pt x="162201" y="235594"/>
                </a:lnTo>
                <a:cubicBezTo>
                  <a:pt x="178444" y="235594"/>
                  <a:pt x="191650" y="222388"/>
                  <a:pt x="191650" y="206145"/>
                </a:cubicBezTo>
                <a:lnTo>
                  <a:pt x="191650" y="161971"/>
                </a:lnTo>
                <a:lnTo>
                  <a:pt x="227588" y="161971"/>
                </a:lnTo>
                <a:lnTo>
                  <a:pt x="213323" y="176236"/>
                </a:lnTo>
                <a:cubicBezTo>
                  <a:pt x="208998" y="180561"/>
                  <a:pt x="208998" y="187555"/>
                  <a:pt x="213323" y="191834"/>
                </a:cubicBezTo>
                <a:cubicBezTo>
                  <a:pt x="217649" y="196114"/>
                  <a:pt x="224643" y="196160"/>
                  <a:pt x="228922" y="191834"/>
                </a:cubicBezTo>
                <a:lnTo>
                  <a:pt x="262053" y="158704"/>
                </a:lnTo>
                <a:cubicBezTo>
                  <a:pt x="266378" y="154379"/>
                  <a:pt x="266378" y="147384"/>
                  <a:pt x="262053" y="143105"/>
                </a:cubicBezTo>
                <a:lnTo>
                  <a:pt x="228922" y="109975"/>
                </a:lnTo>
                <a:cubicBezTo>
                  <a:pt x="224597" y="105649"/>
                  <a:pt x="217603" y="105649"/>
                  <a:pt x="213323" y="109975"/>
                </a:cubicBezTo>
                <a:cubicBezTo>
                  <a:pt x="209044" y="114300"/>
                  <a:pt x="208998" y="121294"/>
                  <a:pt x="213323" y="125574"/>
                </a:cubicBezTo>
                <a:lnTo>
                  <a:pt x="227588" y="139838"/>
                </a:lnTo>
                <a:lnTo>
                  <a:pt x="191650" y="139838"/>
                </a:lnTo>
                <a:lnTo>
                  <a:pt x="191650" y="78409"/>
                </a:lnTo>
                <a:cubicBezTo>
                  <a:pt x="191650" y="70586"/>
                  <a:pt x="188567" y="63086"/>
                  <a:pt x="183046" y="57564"/>
                </a:cubicBezTo>
                <a:lnTo>
                  <a:pt x="133994" y="8605"/>
                </a:lnTo>
                <a:cubicBezTo>
                  <a:pt x="128472" y="3083"/>
                  <a:pt x="121018" y="0"/>
                  <a:pt x="113196" y="0"/>
                </a:cubicBezTo>
                <a:lnTo>
                  <a:pt x="44404" y="0"/>
                </a:lnTo>
                <a:close/>
                <a:moveTo>
                  <a:pt x="164732" y="80986"/>
                </a:moveTo>
                <a:lnTo>
                  <a:pt x="121708" y="80986"/>
                </a:lnTo>
                <a:cubicBezTo>
                  <a:pt x="115588" y="80986"/>
                  <a:pt x="110665" y="76062"/>
                  <a:pt x="110665" y="69942"/>
                </a:cubicBezTo>
                <a:lnTo>
                  <a:pt x="110665" y="26918"/>
                </a:lnTo>
                <a:lnTo>
                  <a:pt x="164732" y="80986"/>
                </a:lnTo>
                <a:close/>
                <a:moveTo>
                  <a:pt x="103303" y="150928"/>
                </a:moveTo>
                <a:cubicBezTo>
                  <a:pt x="103303" y="144808"/>
                  <a:pt x="108226" y="139884"/>
                  <a:pt x="114346" y="139884"/>
                </a:cubicBezTo>
                <a:lnTo>
                  <a:pt x="162201" y="139884"/>
                </a:lnTo>
                <a:lnTo>
                  <a:pt x="162201" y="161971"/>
                </a:lnTo>
                <a:lnTo>
                  <a:pt x="114346" y="161971"/>
                </a:lnTo>
                <a:cubicBezTo>
                  <a:pt x="108226" y="161971"/>
                  <a:pt x="103303" y="157047"/>
                  <a:pt x="103303" y="15092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8" name="Text 66"/>
          <p:cNvSpPr/>
          <p:nvPr/>
        </p:nvSpPr>
        <p:spPr>
          <a:xfrm>
            <a:off x="1060174" y="4770782"/>
            <a:ext cx="10760765" cy="24737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4495E"/>
                </a:solidFill>
                <a:latin typeface="阿里妈妈数黑体" pitchFamily="34" charset="-122"/>
                <a:ea typeface="阿里妈妈数黑体" pitchFamily="34" charset="-122"/>
                <a:cs typeface="阿里妈妈数黑体" pitchFamily="34" charset="-120"/>
              </a:rPr>
              <a:t>输出层</a:t>
            </a:r>
            <a:endParaRPr lang="en-US" sz="1200" dirty="0"/>
          </a:p>
        </p:txBody>
      </p:sp>
      <p:sp>
        <p:nvSpPr>
          <p:cNvPr id="69" name="Shape 67"/>
          <p:cNvSpPr/>
          <p:nvPr/>
        </p:nvSpPr>
        <p:spPr>
          <a:xfrm>
            <a:off x="1060174" y="5088835"/>
            <a:ext cx="1024835" cy="282713"/>
          </a:xfrm>
          <a:custGeom>
            <a:avLst/>
            <a:gdLst/>
            <a:ahLst/>
            <a:cxnLst/>
            <a:rect l="l" t="t" r="r" b="b"/>
            <a:pathLst>
              <a:path w="1366446" h="376951">
                <a:moveTo>
                  <a:pt x="47119" y="0"/>
                </a:moveTo>
                <a:lnTo>
                  <a:pt x="1319328" y="0"/>
                </a:lnTo>
                <a:cubicBezTo>
                  <a:pt x="1345351" y="0"/>
                  <a:pt x="1366446" y="21096"/>
                  <a:pt x="1366446" y="47119"/>
                </a:cubicBezTo>
                <a:lnTo>
                  <a:pt x="1366446" y="329832"/>
                </a:lnTo>
                <a:cubicBezTo>
                  <a:pt x="1366446" y="355855"/>
                  <a:pt x="1345351" y="376951"/>
                  <a:pt x="1319328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70" name="Shape 68"/>
          <p:cNvSpPr/>
          <p:nvPr/>
        </p:nvSpPr>
        <p:spPr>
          <a:xfrm>
            <a:off x="1192696" y="5159513"/>
            <a:ext cx="123687" cy="141356"/>
          </a:xfrm>
          <a:custGeom>
            <a:avLst/>
            <a:gdLst/>
            <a:ahLst/>
            <a:cxnLst/>
            <a:rect l="l" t="t" r="r" b="b"/>
            <a:pathLst>
              <a:path w="164916" h="188475">
                <a:moveTo>
                  <a:pt x="58899" y="0"/>
                </a:moveTo>
                <a:lnTo>
                  <a:pt x="153136" y="0"/>
                </a:lnTo>
                <a:cubicBezTo>
                  <a:pt x="159652" y="0"/>
                  <a:pt x="164916" y="5264"/>
                  <a:pt x="164916" y="11780"/>
                </a:cubicBezTo>
                <a:cubicBezTo>
                  <a:pt x="164916" y="18295"/>
                  <a:pt x="159652" y="23559"/>
                  <a:pt x="153136" y="23559"/>
                </a:cubicBezTo>
                <a:lnTo>
                  <a:pt x="141357" y="23559"/>
                </a:lnTo>
                <a:lnTo>
                  <a:pt x="141357" y="176696"/>
                </a:lnTo>
                <a:cubicBezTo>
                  <a:pt x="141357" y="183211"/>
                  <a:pt x="136092" y="188475"/>
                  <a:pt x="129577" y="188475"/>
                </a:cubicBezTo>
                <a:cubicBezTo>
                  <a:pt x="123061" y="188475"/>
                  <a:pt x="117797" y="183211"/>
                  <a:pt x="117797" y="176696"/>
                </a:cubicBezTo>
                <a:lnTo>
                  <a:pt x="117797" y="23559"/>
                </a:lnTo>
                <a:lnTo>
                  <a:pt x="100128" y="23559"/>
                </a:lnTo>
                <a:lnTo>
                  <a:pt x="100128" y="176696"/>
                </a:lnTo>
                <a:cubicBezTo>
                  <a:pt x="100128" y="183211"/>
                  <a:pt x="94863" y="188475"/>
                  <a:pt x="88348" y="188475"/>
                </a:cubicBezTo>
                <a:cubicBezTo>
                  <a:pt x="81832" y="188475"/>
                  <a:pt x="76568" y="183211"/>
                  <a:pt x="76568" y="176696"/>
                </a:cubicBezTo>
                <a:lnTo>
                  <a:pt x="76568" y="117797"/>
                </a:lnTo>
                <a:lnTo>
                  <a:pt x="58899" y="117797"/>
                </a:lnTo>
                <a:cubicBezTo>
                  <a:pt x="26357" y="117797"/>
                  <a:pt x="0" y="91440"/>
                  <a:pt x="0" y="58899"/>
                </a:cubicBezTo>
                <a:cubicBezTo>
                  <a:pt x="0" y="26357"/>
                  <a:pt x="26357" y="0"/>
                  <a:pt x="58899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1" name="Text 69"/>
          <p:cNvSpPr/>
          <p:nvPr/>
        </p:nvSpPr>
        <p:spPr>
          <a:xfrm>
            <a:off x="1413566" y="5124174"/>
            <a:ext cx="636104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图文报告</a:t>
            </a:r>
            <a:endParaRPr lang="en-US" sz="1200" dirty="0"/>
          </a:p>
        </p:txBody>
      </p:sp>
      <p:sp>
        <p:nvSpPr>
          <p:cNvPr id="72" name="Shape 70"/>
          <p:cNvSpPr/>
          <p:nvPr/>
        </p:nvSpPr>
        <p:spPr>
          <a:xfrm>
            <a:off x="2226365" y="5088835"/>
            <a:ext cx="1166192" cy="282713"/>
          </a:xfrm>
          <a:custGeom>
            <a:avLst/>
            <a:gdLst/>
            <a:ahLst/>
            <a:cxnLst/>
            <a:rect l="l" t="t" r="r" b="b"/>
            <a:pathLst>
              <a:path w="1554922" h="376951">
                <a:moveTo>
                  <a:pt x="47119" y="0"/>
                </a:moveTo>
                <a:lnTo>
                  <a:pt x="1507803" y="0"/>
                </a:lnTo>
                <a:cubicBezTo>
                  <a:pt x="1533826" y="0"/>
                  <a:pt x="1554922" y="21096"/>
                  <a:pt x="1554922" y="47119"/>
                </a:cubicBezTo>
                <a:lnTo>
                  <a:pt x="1554922" y="329832"/>
                </a:lnTo>
                <a:cubicBezTo>
                  <a:pt x="1554922" y="355855"/>
                  <a:pt x="1533826" y="376951"/>
                  <a:pt x="1507803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73" name="Shape 71"/>
          <p:cNvSpPr/>
          <p:nvPr/>
        </p:nvSpPr>
        <p:spPr>
          <a:xfrm>
            <a:off x="2350052" y="5159513"/>
            <a:ext cx="141356" cy="141356"/>
          </a:xfrm>
          <a:custGeom>
            <a:avLst/>
            <a:gdLst/>
            <a:ahLst/>
            <a:cxnLst/>
            <a:rect l="l" t="t" r="r" b="b"/>
            <a:pathLst>
              <a:path w="188475" h="188475">
                <a:moveTo>
                  <a:pt x="23559" y="23559"/>
                </a:moveTo>
                <a:cubicBezTo>
                  <a:pt x="23559" y="17044"/>
                  <a:pt x="18295" y="11780"/>
                  <a:pt x="11780" y="11780"/>
                </a:cubicBezTo>
                <a:cubicBezTo>
                  <a:pt x="5264" y="11780"/>
                  <a:pt x="0" y="17044"/>
                  <a:pt x="0" y="23559"/>
                </a:cubicBezTo>
                <a:lnTo>
                  <a:pt x="0" y="147246"/>
                </a:lnTo>
                <a:cubicBezTo>
                  <a:pt x="0" y="163517"/>
                  <a:pt x="13179" y="176696"/>
                  <a:pt x="29449" y="176696"/>
                </a:cubicBezTo>
                <a:lnTo>
                  <a:pt x="176696" y="176696"/>
                </a:lnTo>
                <a:cubicBezTo>
                  <a:pt x="183211" y="176696"/>
                  <a:pt x="188475" y="171432"/>
                  <a:pt x="188475" y="164916"/>
                </a:cubicBezTo>
                <a:cubicBezTo>
                  <a:pt x="188475" y="158400"/>
                  <a:pt x="183211" y="153136"/>
                  <a:pt x="176696" y="153136"/>
                </a:cubicBezTo>
                <a:lnTo>
                  <a:pt x="29449" y="153136"/>
                </a:lnTo>
                <a:cubicBezTo>
                  <a:pt x="26210" y="153136"/>
                  <a:pt x="23559" y="150486"/>
                  <a:pt x="23559" y="147246"/>
                </a:cubicBezTo>
                <a:lnTo>
                  <a:pt x="23559" y="23559"/>
                </a:lnTo>
                <a:close/>
                <a:moveTo>
                  <a:pt x="173235" y="55438"/>
                </a:moveTo>
                <a:cubicBezTo>
                  <a:pt x="177837" y="50837"/>
                  <a:pt x="177837" y="43364"/>
                  <a:pt x="173235" y="38763"/>
                </a:cubicBezTo>
                <a:cubicBezTo>
                  <a:pt x="168634" y="34161"/>
                  <a:pt x="161161" y="34161"/>
                  <a:pt x="156560" y="38763"/>
                </a:cubicBezTo>
                <a:lnTo>
                  <a:pt x="117797" y="77562"/>
                </a:lnTo>
                <a:lnTo>
                  <a:pt x="96667" y="56469"/>
                </a:lnTo>
                <a:cubicBezTo>
                  <a:pt x="92066" y="51868"/>
                  <a:pt x="84593" y="51868"/>
                  <a:pt x="79992" y="56469"/>
                </a:cubicBezTo>
                <a:lnTo>
                  <a:pt x="44652" y="91808"/>
                </a:lnTo>
                <a:cubicBezTo>
                  <a:pt x="40051" y="96410"/>
                  <a:pt x="40051" y="103882"/>
                  <a:pt x="44652" y="108484"/>
                </a:cubicBezTo>
                <a:cubicBezTo>
                  <a:pt x="49254" y="113085"/>
                  <a:pt x="56727" y="113085"/>
                  <a:pt x="61328" y="108484"/>
                </a:cubicBezTo>
                <a:lnTo>
                  <a:pt x="88348" y="81464"/>
                </a:lnTo>
                <a:lnTo>
                  <a:pt x="109478" y="102594"/>
                </a:lnTo>
                <a:cubicBezTo>
                  <a:pt x="114079" y="107195"/>
                  <a:pt x="121552" y="107195"/>
                  <a:pt x="126153" y="102594"/>
                </a:cubicBezTo>
                <a:lnTo>
                  <a:pt x="173272" y="55475"/>
                </a:ln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4" name="Text 72"/>
          <p:cNvSpPr/>
          <p:nvPr/>
        </p:nvSpPr>
        <p:spPr>
          <a:xfrm>
            <a:off x="2579756" y="5124174"/>
            <a:ext cx="777461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可视化图表</a:t>
            </a: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3533913" y="5088835"/>
            <a:ext cx="1166192" cy="282713"/>
          </a:xfrm>
          <a:custGeom>
            <a:avLst/>
            <a:gdLst/>
            <a:ahLst/>
            <a:cxnLst/>
            <a:rect l="l" t="t" r="r" b="b"/>
            <a:pathLst>
              <a:path w="1554922" h="376951">
                <a:moveTo>
                  <a:pt x="47119" y="0"/>
                </a:moveTo>
                <a:lnTo>
                  <a:pt x="1507803" y="0"/>
                </a:lnTo>
                <a:cubicBezTo>
                  <a:pt x="1533826" y="0"/>
                  <a:pt x="1554922" y="21096"/>
                  <a:pt x="1554922" y="47119"/>
                </a:cubicBezTo>
                <a:lnTo>
                  <a:pt x="1554922" y="329832"/>
                </a:lnTo>
                <a:cubicBezTo>
                  <a:pt x="1554922" y="355855"/>
                  <a:pt x="1533826" y="376951"/>
                  <a:pt x="1507803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76" name="Shape 74"/>
          <p:cNvSpPr/>
          <p:nvPr/>
        </p:nvSpPr>
        <p:spPr>
          <a:xfrm>
            <a:off x="3675269" y="5159513"/>
            <a:ext cx="106018" cy="141356"/>
          </a:xfrm>
          <a:custGeom>
            <a:avLst/>
            <a:gdLst/>
            <a:ahLst/>
            <a:cxnLst/>
            <a:rect l="l" t="t" r="r" b="b"/>
            <a:pathLst>
              <a:path w="141357" h="188475">
                <a:moveTo>
                  <a:pt x="107821" y="141357"/>
                </a:moveTo>
                <a:cubicBezTo>
                  <a:pt x="110508" y="133148"/>
                  <a:pt x="115883" y="125712"/>
                  <a:pt x="121957" y="119306"/>
                </a:cubicBezTo>
                <a:cubicBezTo>
                  <a:pt x="133994" y="106643"/>
                  <a:pt x="141357" y="89526"/>
                  <a:pt x="141357" y="70678"/>
                </a:cubicBezTo>
                <a:cubicBezTo>
                  <a:pt x="141357" y="31658"/>
                  <a:pt x="109699" y="0"/>
                  <a:pt x="70678" y="0"/>
                </a:cubicBezTo>
                <a:cubicBezTo>
                  <a:pt x="31658" y="0"/>
                  <a:pt x="0" y="31658"/>
                  <a:pt x="0" y="70678"/>
                </a:cubicBezTo>
                <a:cubicBezTo>
                  <a:pt x="0" y="89526"/>
                  <a:pt x="7362" y="106643"/>
                  <a:pt x="19400" y="119306"/>
                </a:cubicBezTo>
                <a:cubicBezTo>
                  <a:pt x="25474" y="125712"/>
                  <a:pt x="30885" y="133148"/>
                  <a:pt x="33535" y="141357"/>
                </a:cubicBezTo>
                <a:lnTo>
                  <a:pt x="107784" y="141357"/>
                </a:lnTo>
                <a:close/>
                <a:moveTo>
                  <a:pt x="106017" y="159026"/>
                </a:moveTo>
                <a:lnTo>
                  <a:pt x="35339" y="159026"/>
                </a:lnTo>
                <a:lnTo>
                  <a:pt x="35339" y="164916"/>
                </a:lnTo>
                <a:cubicBezTo>
                  <a:pt x="35339" y="181187"/>
                  <a:pt x="48518" y="194365"/>
                  <a:pt x="64788" y="194365"/>
                </a:cubicBezTo>
                <a:lnTo>
                  <a:pt x="76568" y="194365"/>
                </a:lnTo>
                <a:cubicBezTo>
                  <a:pt x="92839" y="194365"/>
                  <a:pt x="106017" y="181187"/>
                  <a:pt x="106017" y="164916"/>
                </a:cubicBezTo>
                <a:lnTo>
                  <a:pt x="106017" y="159026"/>
                </a:lnTo>
                <a:close/>
                <a:moveTo>
                  <a:pt x="67733" y="41229"/>
                </a:moveTo>
                <a:cubicBezTo>
                  <a:pt x="53082" y="41229"/>
                  <a:pt x="41229" y="53082"/>
                  <a:pt x="41229" y="67733"/>
                </a:cubicBezTo>
                <a:cubicBezTo>
                  <a:pt x="41229" y="72629"/>
                  <a:pt x="37290" y="76568"/>
                  <a:pt x="32394" y="76568"/>
                </a:cubicBezTo>
                <a:cubicBezTo>
                  <a:pt x="27498" y="76568"/>
                  <a:pt x="23559" y="72629"/>
                  <a:pt x="23559" y="67733"/>
                </a:cubicBezTo>
                <a:cubicBezTo>
                  <a:pt x="23559" y="43327"/>
                  <a:pt x="43327" y="23559"/>
                  <a:pt x="67733" y="23559"/>
                </a:cubicBezTo>
                <a:cubicBezTo>
                  <a:pt x="72629" y="23559"/>
                  <a:pt x="76568" y="27498"/>
                  <a:pt x="76568" y="32394"/>
                </a:cubicBezTo>
                <a:cubicBezTo>
                  <a:pt x="76568" y="37290"/>
                  <a:pt x="72629" y="41229"/>
                  <a:pt x="67733" y="41229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77" name="Text 75"/>
          <p:cNvSpPr/>
          <p:nvPr/>
        </p:nvSpPr>
        <p:spPr>
          <a:xfrm>
            <a:off x="3887304" y="5124174"/>
            <a:ext cx="777461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可执行建议</a:t>
            </a:r>
            <a:endParaRPr lang="en-US" sz="1200" dirty="0"/>
          </a:p>
        </p:txBody>
      </p:sp>
      <p:sp>
        <p:nvSpPr>
          <p:cNvPr id="78" name="Shape 76"/>
          <p:cNvSpPr/>
          <p:nvPr/>
        </p:nvSpPr>
        <p:spPr>
          <a:xfrm>
            <a:off x="4841461" y="5088835"/>
            <a:ext cx="1024835" cy="282713"/>
          </a:xfrm>
          <a:custGeom>
            <a:avLst/>
            <a:gdLst/>
            <a:ahLst/>
            <a:cxnLst/>
            <a:rect l="l" t="t" r="r" b="b"/>
            <a:pathLst>
              <a:path w="1366446" h="376951">
                <a:moveTo>
                  <a:pt x="47119" y="0"/>
                </a:moveTo>
                <a:lnTo>
                  <a:pt x="1319328" y="0"/>
                </a:lnTo>
                <a:cubicBezTo>
                  <a:pt x="1345351" y="0"/>
                  <a:pt x="1366446" y="21096"/>
                  <a:pt x="1366446" y="47119"/>
                </a:cubicBezTo>
                <a:lnTo>
                  <a:pt x="1366446" y="329832"/>
                </a:lnTo>
                <a:cubicBezTo>
                  <a:pt x="1366446" y="355855"/>
                  <a:pt x="1345351" y="376951"/>
                  <a:pt x="1319328" y="376951"/>
                </a:cubicBezTo>
                <a:lnTo>
                  <a:pt x="47119" y="376951"/>
                </a:lnTo>
                <a:cubicBezTo>
                  <a:pt x="21096" y="376951"/>
                  <a:pt x="0" y="355855"/>
                  <a:pt x="0" y="329832"/>
                </a:cubicBezTo>
                <a:lnTo>
                  <a:pt x="0" y="47119"/>
                </a:lnTo>
                <a:cubicBezTo>
                  <a:pt x="0" y="21113"/>
                  <a:pt x="21113" y="0"/>
                  <a:pt x="47119" y="0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79" name="Shape 77"/>
          <p:cNvSpPr/>
          <p:nvPr/>
        </p:nvSpPr>
        <p:spPr>
          <a:xfrm>
            <a:off x="4973983" y="5159513"/>
            <a:ext cx="123687" cy="141356"/>
          </a:xfrm>
          <a:custGeom>
            <a:avLst/>
            <a:gdLst/>
            <a:ahLst/>
            <a:cxnLst/>
            <a:rect l="l" t="t" r="r" b="b"/>
            <a:pathLst>
              <a:path w="164916" h="188475">
                <a:moveTo>
                  <a:pt x="82458" y="0"/>
                </a:moveTo>
                <a:cubicBezTo>
                  <a:pt x="75942" y="0"/>
                  <a:pt x="70678" y="5264"/>
                  <a:pt x="70678" y="11780"/>
                </a:cubicBezTo>
                <a:lnTo>
                  <a:pt x="70678" y="12958"/>
                </a:lnTo>
                <a:cubicBezTo>
                  <a:pt x="43806" y="18406"/>
                  <a:pt x="23559" y="42186"/>
                  <a:pt x="23559" y="70678"/>
                </a:cubicBezTo>
                <a:lnTo>
                  <a:pt x="23559" y="78666"/>
                </a:lnTo>
                <a:cubicBezTo>
                  <a:pt x="23559" y="96373"/>
                  <a:pt x="17522" y="113564"/>
                  <a:pt x="6479" y="127405"/>
                </a:cubicBezTo>
                <a:lnTo>
                  <a:pt x="2871" y="131896"/>
                </a:lnTo>
                <a:cubicBezTo>
                  <a:pt x="994" y="134215"/>
                  <a:pt x="0" y="137086"/>
                  <a:pt x="0" y="140068"/>
                </a:cubicBezTo>
                <a:cubicBezTo>
                  <a:pt x="0" y="147283"/>
                  <a:pt x="5853" y="153136"/>
                  <a:pt x="13068" y="153136"/>
                </a:cubicBezTo>
                <a:lnTo>
                  <a:pt x="151811" y="153136"/>
                </a:lnTo>
                <a:cubicBezTo>
                  <a:pt x="159026" y="153136"/>
                  <a:pt x="164879" y="147283"/>
                  <a:pt x="164879" y="140068"/>
                </a:cubicBezTo>
                <a:cubicBezTo>
                  <a:pt x="164879" y="137086"/>
                  <a:pt x="163885" y="134215"/>
                  <a:pt x="162008" y="131896"/>
                </a:cubicBezTo>
                <a:lnTo>
                  <a:pt x="158400" y="127405"/>
                </a:lnTo>
                <a:cubicBezTo>
                  <a:pt x="147394" y="113564"/>
                  <a:pt x="141357" y="96373"/>
                  <a:pt x="141357" y="78666"/>
                </a:cubicBezTo>
                <a:lnTo>
                  <a:pt x="141357" y="70678"/>
                </a:lnTo>
                <a:cubicBezTo>
                  <a:pt x="141357" y="42186"/>
                  <a:pt x="121110" y="18406"/>
                  <a:pt x="94238" y="12958"/>
                </a:cubicBezTo>
                <a:lnTo>
                  <a:pt x="94238" y="11780"/>
                </a:lnTo>
                <a:cubicBezTo>
                  <a:pt x="94238" y="5264"/>
                  <a:pt x="88974" y="0"/>
                  <a:pt x="82458" y="0"/>
                </a:cubicBezTo>
                <a:close/>
                <a:moveTo>
                  <a:pt x="59635" y="170806"/>
                </a:moveTo>
                <a:cubicBezTo>
                  <a:pt x="62248" y="180966"/>
                  <a:pt x="71488" y="188475"/>
                  <a:pt x="82458" y="188475"/>
                </a:cubicBezTo>
                <a:cubicBezTo>
                  <a:pt x="93428" y="188475"/>
                  <a:pt x="102668" y="180966"/>
                  <a:pt x="105281" y="170806"/>
                </a:cubicBezTo>
                <a:lnTo>
                  <a:pt x="59635" y="170806"/>
                </a:ln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80" name="Text 78"/>
          <p:cNvSpPr/>
          <p:nvPr/>
        </p:nvSpPr>
        <p:spPr>
          <a:xfrm>
            <a:off x="5194853" y="5124174"/>
            <a:ext cx="636104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5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实时预警</a:t>
            </a:r>
            <a:endParaRPr lang="en-US" sz="1200" dirty="0"/>
          </a:p>
        </p:txBody>
      </p:sp>
      <p:sp>
        <p:nvSpPr>
          <p:cNvPr id="81" name="Shape 79"/>
          <p:cNvSpPr/>
          <p:nvPr/>
        </p:nvSpPr>
        <p:spPr>
          <a:xfrm>
            <a:off x="353391" y="5583583"/>
            <a:ext cx="2791791" cy="918818"/>
          </a:xfrm>
          <a:custGeom>
            <a:avLst/>
            <a:gdLst/>
            <a:ahLst/>
            <a:cxnLst/>
            <a:rect l="l" t="t" r="r" b="b"/>
            <a:pathLst>
              <a:path w="3722388" h="1225090">
                <a:moveTo>
                  <a:pt x="94234" y="0"/>
                </a:moveTo>
                <a:lnTo>
                  <a:pt x="3628154" y="0"/>
                </a:lnTo>
                <a:cubicBezTo>
                  <a:pt x="3680198" y="0"/>
                  <a:pt x="3722388" y="42190"/>
                  <a:pt x="3722388" y="94234"/>
                </a:cubicBezTo>
                <a:lnTo>
                  <a:pt x="3722388" y="1130856"/>
                </a:lnTo>
                <a:cubicBezTo>
                  <a:pt x="3722388" y="1182900"/>
                  <a:pt x="3680198" y="1225090"/>
                  <a:pt x="3628154" y="1225090"/>
                </a:cubicBezTo>
                <a:lnTo>
                  <a:pt x="94234" y="1225090"/>
                </a:lnTo>
                <a:cubicBezTo>
                  <a:pt x="42190" y="1225090"/>
                  <a:pt x="0" y="1182900"/>
                  <a:pt x="0" y="1130856"/>
                </a:cubicBezTo>
                <a:lnTo>
                  <a:pt x="0" y="94234"/>
                </a:lnTo>
                <a:cubicBezTo>
                  <a:pt x="0" y="42225"/>
                  <a:pt x="42225" y="0"/>
                  <a:pt x="94234" y="0"/>
                </a:cubicBezTo>
                <a:close/>
              </a:path>
            </a:pathLst>
          </a:cu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82" name="Shape 80"/>
          <p:cNvSpPr/>
          <p:nvPr/>
        </p:nvSpPr>
        <p:spPr>
          <a:xfrm>
            <a:off x="1642718" y="5689600"/>
            <a:ext cx="212035" cy="212035"/>
          </a:xfrm>
          <a:custGeom>
            <a:avLst/>
            <a:gdLst/>
            <a:ahLst/>
            <a:cxnLst/>
            <a:rect l="l" t="t" r="r" b="b"/>
            <a:pathLst>
              <a:path w="282713" h="282713">
                <a:moveTo>
                  <a:pt x="265099" y="106017"/>
                </a:moveTo>
                <a:lnTo>
                  <a:pt x="269461" y="106017"/>
                </a:lnTo>
                <a:cubicBezTo>
                  <a:pt x="276805" y="106017"/>
                  <a:pt x="282713" y="100109"/>
                  <a:pt x="282713" y="92765"/>
                </a:cubicBezTo>
                <a:lnTo>
                  <a:pt x="282713" y="13252"/>
                </a:lnTo>
                <a:cubicBezTo>
                  <a:pt x="282713" y="7896"/>
                  <a:pt x="279510" y="3037"/>
                  <a:pt x="274541" y="994"/>
                </a:cubicBezTo>
                <a:cubicBezTo>
                  <a:pt x="269571" y="-1049"/>
                  <a:pt x="263884" y="110"/>
                  <a:pt x="260074" y="3865"/>
                </a:cubicBezTo>
                <a:lnTo>
                  <a:pt x="231527" y="32468"/>
                </a:lnTo>
                <a:cubicBezTo>
                  <a:pt x="207065" y="12203"/>
                  <a:pt x="175591" y="0"/>
                  <a:pt x="141357" y="0"/>
                </a:cubicBezTo>
                <a:cubicBezTo>
                  <a:pt x="70126" y="0"/>
                  <a:pt x="11209" y="52677"/>
                  <a:pt x="1436" y="121202"/>
                </a:cubicBezTo>
                <a:cubicBezTo>
                  <a:pt x="55" y="130865"/>
                  <a:pt x="6737" y="139810"/>
                  <a:pt x="16400" y="141191"/>
                </a:cubicBezTo>
                <a:cubicBezTo>
                  <a:pt x="26063" y="142571"/>
                  <a:pt x="35008" y="135835"/>
                  <a:pt x="36388" y="126227"/>
                </a:cubicBezTo>
                <a:cubicBezTo>
                  <a:pt x="43732" y="74820"/>
                  <a:pt x="87961" y="35339"/>
                  <a:pt x="141357" y="35339"/>
                </a:cubicBezTo>
                <a:cubicBezTo>
                  <a:pt x="165873" y="35339"/>
                  <a:pt x="188402" y="43622"/>
                  <a:pt x="206347" y="57592"/>
                </a:cubicBezTo>
                <a:lnTo>
                  <a:pt x="180561" y="83378"/>
                </a:lnTo>
                <a:cubicBezTo>
                  <a:pt x="176751" y="87188"/>
                  <a:pt x="175647" y="92876"/>
                  <a:pt x="177690" y="97845"/>
                </a:cubicBezTo>
                <a:cubicBezTo>
                  <a:pt x="179733" y="102815"/>
                  <a:pt x="184592" y="106017"/>
                  <a:pt x="189948" y="106017"/>
                </a:cubicBezTo>
                <a:lnTo>
                  <a:pt x="265099" y="106017"/>
                </a:lnTo>
                <a:close/>
                <a:moveTo>
                  <a:pt x="281333" y="161511"/>
                </a:moveTo>
                <a:cubicBezTo>
                  <a:pt x="282713" y="151848"/>
                  <a:pt x="275977" y="142903"/>
                  <a:pt x="266369" y="141522"/>
                </a:cubicBezTo>
                <a:cubicBezTo>
                  <a:pt x="256761" y="140142"/>
                  <a:pt x="247760" y="146878"/>
                  <a:pt x="246380" y="156486"/>
                </a:cubicBezTo>
                <a:cubicBezTo>
                  <a:pt x="239036" y="207838"/>
                  <a:pt x="194807" y="247319"/>
                  <a:pt x="141412" y="247319"/>
                </a:cubicBezTo>
                <a:cubicBezTo>
                  <a:pt x="116895" y="247319"/>
                  <a:pt x="94367" y="239036"/>
                  <a:pt x="76421" y="225066"/>
                </a:cubicBezTo>
                <a:lnTo>
                  <a:pt x="102152" y="199335"/>
                </a:lnTo>
                <a:cubicBezTo>
                  <a:pt x="105962" y="195525"/>
                  <a:pt x="107067" y="189837"/>
                  <a:pt x="105023" y="184868"/>
                </a:cubicBezTo>
                <a:cubicBezTo>
                  <a:pt x="102980" y="179898"/>
                  <a:pt x="98121" y="176696"/>
                  <a:pt x="92765" y="176696"/>
                </a:cubicBezTo>
                <a:lnTo>
                  <a:pt x="13252" y="176696"/>
                </a:lnTo>
                <a:cubicBezTo>
                  <a:pt x="5908" y="176696"/>
                  <a:pt x="0" y="182604"/>
                  <a:pt x="0" y="189948"/>
                </a:cubicBezTo>
                <a:lnTo>
                  <a:pt x="0" y="269461"/>
                </a:lnTo>
                <a:cubicBezTo>
                  <a:pt x="0" y="274817"/>
                  <a:pt x="3203" y="279676"/>
                  <a:pt x="8172" y="281719"/>
                </a:cubicBezTo>
                <a:cubicBezTo>
                  <a:pt x="13142" y="283762"/>
                  <a:pt x="18829" y="282603"/>
                  <a:pt x="22639" y="278848"/>
                </a:cubicBezTo>
                <a:lnTo>
                  <a:pt x="51242" y="250245"/>
                </a:lnTo>
                <a:cubicBezTo>
                  <a:pt x="75648" y="270510"/>
                  <a:pt x="107122" y="282713"/>
                  <a:pt x="141357" y="282713"/>
                </a:cubicBezTo>
                <a:cubicBezTo>
                  <a:pt x="212587" y="282713"/>
                  <a:pt x="271504" y="230036"/>
                  <a:pt x="281277" y="161511"/>
                </a:cubicBezTo>
                <a:close/>
              </a:path>
            </a:pathLst>
          </a:cu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83" name="Text 81"/>
          <p:cNvSpPr/>
          <p:nvPr/>
        </p:nvSpPr>
        <p:spPr>
          <a:xfrm>
            <a:off x="424070" y="5972313"/>
            <a:ext cx="2650435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ReAct模式</a:t>
            </a:r>
            <a:endParaRPr lang="en-US" sz="1200" dirty="0"/>
          </a:p>
        </p:txBody>
      </p:sp>
      <p:sp>
        <p:nvSpPr>
          <p:cNvPr id="84" name="Text 82"/>
          <p:cNvSpPr/>
          <p:nvPr/>
        </p:nvSpPr>
        <p:spPr>
          <a:xfrm>
            <a:off x="428487" y="6219687"/>
            <a:ext cx="2641600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Reason-Act循环实现智能决策</a:t>
            </a:r>
            <a:endParaRPr lang="en-US" sz="1200" dirty="0"/>
          </a:p>
        </p:txBody>
      </p:sp>
      <p:sp>
        <p:nvSpPr>
          <p:cNvPr id="85" name="Shape 83"/>
          <p:cNvSpPr/>
          <p:nvPr/>
        </p:nvSpPr>
        <p:spPr>
          <a:xfrm>
            <a:off x="3250188" y="5583583"/>
            <a:ext cx="2791791" cy="918818"/>
          </a:xfrm>
          <a:custGeom>
            <a:avLst/>
            <a:gdLst/>
            <a:ahLst/>
            <a:cxnLst/>
            <a:rect l="l" t="t" r="r" b="b"/>
            <a:pathLst>
              <a:path w="3722388" h="1225090">
                <a:moveTo>
                  <a:pt x="94234" y="0"/>
                </a:moveTo>
                <a:lnTo>
                  <a:pt x="3628154" y="0"/>
                </a:lnTo>
                <a:cubicBezTo>
                  <a:pt x="3680198" y="0"/>
                  <a:pt x="3722388" y="42190"/>
                  <a:pt x="3722388" y="94234"/>
                </a:cubicBezTo>
                <a:lnTo>
                  <a:pt x="3722388" y="1130856"/>
                </a:lnTo>
                <a:cubicBezTo>
                  <a:pt x="3722388" y="1182900"/>
                  <a:pt x="3680198" y="1225090"/>
                  <a:pt x="3628154" y="1225090"/>
                </a:cubicBezTo>
                <a:lnTo>
                  <a:pt x="94234" y="1225090"/>
                </a:lnTo>
                <a:cubicBezTo>
                  <a:pt x="42190" y="1225090"/>
                  <a:pt x="0" y="1182900"/>
                  <a:pt x="0" y="1130856"/>
                </a:cubicBezTo>
                <a:lnTo>
                  <a:pt x="0" y="94234"/>
                </a:lnTo>
                <a:cubicBezTo>
                  <a:pt x="0" y="42225"/>
                  <a:pt x="42225" y="0"/>
                  <a:pt x="94234" y="0"/>
                </a:cubicBezTo>
                <a:close/>
              </a:path>
            </a:pathLst>
          </a:custGeom>
          <a:solidFill>
            <a:srgbClr val="34495E">
              <a:alpha val="10196"/>
            </a:srgbClr>
          </a:solidFill>
        </p:spPr>
      </p:sp>
      <p:sp>
        <p:nvSpPr>
          <p:cNvPr id="86" name="Shape 84"/>
          <p:cNvSpPr/>
          <p:nvPr/>
        </p:nvSpPr>
        <p:spPr>
          <a:xfrm>
            <a:off x="4539514" y="5689600"/>
            <a:ext cx="212035" cy="212035"/>
          </a:xfrm>
          <a:custGeom>
            <a:avLst/>
            <a:gdLst/>
            <a:ahLst/>
            <a:cxnLst/>
            <a:rect l="l" t="t" r="r" b="b"/>
            <a:pathLst>
              <a:path w="282713" h="282713">
                <a:moveTo>
                  <a:pt x="128380" y="2871"/>
                </a:moveTo>
                <a:cubicBezTo>
                  <a:pt x="136608" y="-939"/>
                  <a:pt x="146105" y="-939"/>
                  <a:pt x="154333" y="2871"/>
                </a:cubicBezTo>
                <a:lnTo>
                  <a:pt x="275038" y="58641"/>
                </a:lnTo>
                <a:cubicBezTo>
                  <a:pt x="279731" y="60794"/>
                  <a:pt x="282713" y="65488"/>
                  <a:pt x="282713" y="70678"/>
                </a:cubicBezTo>
                <a:cubicBezTo>
                  <a:pt x="282713" y="75869"/>
                  <a:pt x="279731" y="80562"/>
                  <a:pt x="275038" y="82716"/>
                </a:cubicBezTo>
                <a:lnTo>
                  <a:pt x="154333" y="138485"/>
                </a:lnTo>
                <a:cubicBezTo>
                  <a:pt x="146105" y="142295"/>
                  <a:pt x="136608" y="142295"/>
                  <a:pt x="128380" y="138485"/>
                </a:cubicBezTo>
                <a:lnTo>
                  <a:pt x="7675" y="82716"/>
                </a:lnTo>
                <a:cubicBezTo>
                  <a:pt x="2982" y="80507"/>
                  <a:pt x="0" y="75813"/>
                  <a:pt x="0" y="70678"/>
                </a:cubicBezTo>
                <a:cubicBezTo>
                  <a:pt x="0" y="65543"/>
                  <a:pt x="2982" y="60794"/>
                  <a:pt x="7675" y="58641"/>
                </a:cubicBezTo>
                <a:lnTo>
                  <a:pt x="128380" y="2871"/>
                </a:lnTo>
                <a:close/>
                <a:moveTo>
                  <a:pt x="26560" y="120595"/>
                </a:moveTo>
                <a:lnTo>
                  <a:pt x="117282" y="162505"/>
                </a:lnTo>
                <a:cubicBezTo>
                  <a:pt x="132577" y="169573"/>
                  <a:pt x="150191" y="169573"/>
                  <a:pt x="165487" y="162505"/>
                </a:cubicBezTo>
                <a:lnTo>
                  <a:pt x="256209" y="120595"/>
                </a:lnTo>
                <a:lnTo>
                  <a:pt x="275038" y="129319"/>
                </a:lnTo>
                <a:cubicBezTo>
                  <a:pt x="279731" y="131473"/>
                  <a:pt x="282713" y="136166"/>
                  <a:pt x="282713" y="141357"/>
                </a:cubicBezTo>
                <a:cubicBezTo>
                  <a:pt x="282713" y="146547"/>
                  <a:pt x="279731" y="151240"/>
                  <a:pt x="275038" y="153394"/>
                </a:cubicBezTo>
                <a:lnTo>
                  <a:pt x="154333" y="209163"/>
                </a:lnTo>
                <a:cubicBezTo>
                  <a:pt x="146105" y="212973"/>
                  <a:pt x="136608" y="212973"/>
                  <a:pt x="128380" y="209163"/>
                </a:cubicBezTo>
                <a:lnTo>
                  <a:pt x="7675" y="153394"/>
                </a:lnTo>
                <a:cubicBezTo>
                  <a:pt x="2982" y="151185"/>
                  <a:pt x="0" y="146492"/>
                  <a:pt x="0" y="141357"/>
                </a:cubicBezTo>
                <a:cubicBezTo>
                  <a:pt x="0" y="136221"/>
                  <a:pt x="2982" y="131473"/>
                  <a:pt x="7675" y="129319"/>
                </a:cubicBezTo>
                <a:lnTo>
                  <a:pt x="26504" y="120595"/>
                </a:lnTo>
                <a:close/>
                <a:moveTo>
                  <a:pt x="7675" y="199997"/>
                </a:moveTo>
                <a:lnTo>
                  <a:pt x="26504" y="191273"/>
                </a:lnTo>
                <a:lnTo>
                  <a:pt x="117227" y="233183"/>
                </a:lnTo>
                <a:cubicBezTo>
                  <a:pt x="132522" y="240251"/>
                  <a:pt x="150136" y="240251"/>
                  <a:pt x="165431" y="233183"/>
                </a:cubicBezTo>
                <a:lnTo>
                  <a:pt x="256153" y="191273"/>
                </a:lnTo>
                <a:lnTo>
                  <a:pt x="274983" y="199997"/>
                </a:lnTo>
                <a:cubicBezTo>
                  <a:pt x="279676" y="202151"/>
                  <a:pt x="282658" y="206844"/>
                  <a:pt x="282658" y="212035"/>
                </a:cubicBezTo>
                <a:cubicBezTo>
                  <a:pt x="282658" y="217225"/>
                  <a:pt x="279676" y="221919"/>
                  <a:pt x="274983" y="224072"/>
                </a:cubicBezTo>
                <a:lnTo>
                  <a:pt x="154277" y="279842"/>
                </a:lnTo>
                <a:cubicBezTo>
                  <a:pt x="146050" y="283652"/>
                  <a:pt x="136553" y="283652"/>
                  <a:pt x="128325" y="279842"/>
                </a:cubicBezTo>
                <a:lnTo>
                  <a:pt x="7675" y="224072"/>
                </a:lnTo>
                <a:cubicBezTo>
                  <a:pt x="2982" y="221863"/>
                  <a:pt x="0" y="217170"/>
                  <a:pt x="0" y="212035"/>
                </a:cubicBezTo>
                <a:cubicBezTo>
                  <a:pt x="0" y="206900"/>
                  <a:pt x="2982" y="202151"/>
                  <a:pt x="7675" y="199997"/>
                </a:cubicBezTo>
                <a:close/>
              </a:path>
            </a:pathLst>
          </a:custGeom>
          <a:solidFill>
            <a:srgbClr val="34495E"/>
          </a:solidFill>
        </p:spPr>
      </p:sp>
      <p:sp>
        <p:nvSpPr>
          <p:cNvPr id="87" name="Text 85"/>
          <p:cNvSpPr/>
          <p:nvPr/>
        </p:nvSpPr>
        <p:spPr>
          <a:xfrm>
            <a:off x="3320866" y="5972313"/>
            <a:ext cx="2650435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四级缓存</a:t>
            </a:r>
            <a:endParaRPr lang="en-US" sz="1200" dirty="0"/>
          </a:p>
        </p:txBody>
      </p:sp>
      <p:sp>
        <p:nvSpPr>
          <p:cNvPr id="88" name="Text 86"/>
          <p:cNvSpPr/>
          <p:nvPr/>
        </p:nvSpPr>
        <p:spPr>
          <a:xfrm>
            <a:off x="3325283" y="6219687"/>
            <a:ext cx="2641600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内存→Redis→IoTDB→PostgreSQL</a:t>
            </a:r>
            <a:endParaRPr lang="en-US" sz="1200" dirty="0"/>
          </a:p>
        </p:txBody>
      </p:sp>
      <p:sp>
        <p:nvSpPr>
          <p:cNvPr id="89" name="Shape 87"/>
          <p:cNvSpPr/>
          <p:nvPr/>
        </p:nvSpPr>
        <p:spPr>
          <a:xfrm>
            <a:off x="6146984" y="5583583"/>
            <a:ext cx="2791791" cy="918818"/>
          </a:xfrm>
          <a:custGeom>
            <a:avLst/>
            <a:gdLst/>
            <a:ahLst/>
            <a:cxnLst/>
            <a:rect l="l" t="t" r="r" b="b"/>
            <a:pathLst>
              <a:path w="3722388" h="1225090">
                <a:moveTo>
                  <a:pt x="94234" y="0"/>
                </a:moveTo>
                <a:lnTo>
                  <a:pt x="3628154" y="0"/>
                </a:lnTo>
                <a:cubicBezTo>
                  <a:pt x="3680198" y="0"/>
                  <a:pt x="3722388" y="42190"/>
                  <a:pt x="3722388" y="94234"/>
                </a:cubicBezTo>
                <a:lnTo>
                  <a:pt x="3722388" y="1130856"/>
                </a:lnTo>
                <a:cubicBezTo>
                  <a:pt x="3722388" y="1182900"/>
                  <a:pt x="3680198" y="1225090"/>
                  <a:pt x="3628154" y="1225090"/>
                </a:cubicBezTo>
                <a:lnTo>
                  <a:pt x="94234" y="1225090"/>
                </a:lnTo>
                <a:cubicBezTo>
                  <a:pt x="42190" y="1225090"/>
                  <a:pt x="0" y="1182900"/>
                  <a:pt x="0" y="1130856"/>
                </a:cubicBezTo>
                <a:lnTo>
                  <a:pt x="0" y="94234"/>
                </a:lnTo>
                <a:cubicBezTo>
                  <a:pt x="0" y="42225"/>
                  <a:pt x="42225" y="0"/>
                  <a:pt x="94234" y="0"/>
                </a:cubicBezTo>
                <a:close/>
              </a:path>
            </a:pathLst>
          </a:custGeom>
          <a:solidFill>
            <a:srgbClr val="7F8C8D">
              <a:alpha val="10196"/>
            </a:srgbClr>
          </a:solidFill>
        </p:spPr>
      </p:sp>
      <p:sp>
        <p:nvSpPr>
          <p:cNvPr id="90" name="Shape 88"/>
          <p:cNvSpPr/>
          <p:nvPr/>
        </p:nvSpPr>
        <p:spPr>
          <a:xfrm>
            <a:off x="7436311" y="5689600"/>
            <a:ext cx="212035" cy="212035"/>
          </a:xfrm>
          <a:custGeom>
            <a:avLst/>
            <a:gdLst/>
            <a:ahLst/>
            <a:cxnLst/>
            <a:rect l="l" t="t" r="r" b="b"/>
            <a:pathLst>
              <a:path w="282713" h="282713">
                <a:moveTo>
                  <a:pt x="66261" y="30922"/>
                </a:moveTo>
                <a:cubicBezTo>
                  <a:pt x="66261" y="13860"/>
                  <a:pt x="80120" y="0"/>
                  <a:pt x="97183" y="0"/>
                </a:cubicBezTo>
                <a:lnTo>
                  <a:pt x="110435" y="0"/>
                </a:lnTo>
                <a:cubicBezTo>
                  <a:pt x="120208" y="0"/>
                  <a:pt x="128104" y="7896"/>
                  <a:pt x="128104" y="17670"/>
                </a:cubicBezTo>
                <a:lnTo>
                  <a:pt x="128104" y="265043"/>
                </a:lnTo>
                <a:cubicBezTo>
                  <a:pt x="128104" y="274817"/>
                  <a:pt x="120208" y="282713"/>
                  <a:pt x="110435" y="282713"/>
                </a:cubicBezTo>
                <a:lnTo>
                  <a:pt x="92765" y="282713"/>
                </a:lnTo>
                <a:cubicBezTo>
                  <a:pt x="76310" y="282713"/>
                  <a:pt x="62451" y="271449"/>
                  <a:pt x="58530" y="256209"/>
                </a:cubicBezTo>
                <a:cubicBezTo>
                  <a:pt x="58144" y="256209"/>
                  <a:pt x="57813" y="256209"/>
                  <a:pt x="57426" y="256209"/>
                </a:cubicBezTo>
                <a:cubicBezTo>
                  <a:pt x="33020" y="256209"/>
                  <a:pt x="13252" y="236441"/>
                  <a:pt x="13252" y="212035"/>
                </a:cubicBezTo>
                <a:cubicBezTo>
                  <a:pt x="13252" y="202096"/>
                  <a:pt x="16565" y="192930"/>
                  <a:pt x="22087" y="185530"/>
                </a:cubicBezTo>
                <a:cubicBezTo>
                  <a:pt x="11375" y="177469"/>
                  <a:pt x="4417" y="164658"/>
                  <a:pt x="4417" y="150191"/>
                </a:cubicBezTo>
                <a:cubicBezTo>
                  <a:pt x="4417" y="133129"/>
                  <a:pt x="14136" y="118276"/>
                  <a:pt x="28271" y="110932"/>
                </a:cubicBezTo>
                <a:cubicBezTo>
                  <a:pt x="24351" y="104306"/>
                  <a:pt x="22087" y="96575"/>
                  <a:pt x="22087" y="88348"/>
                </a:cubicBezTo>
                <a:cubicBezTo>
                  <a:pt x="22087" y="63942"/>
                  <a:pt x="41855" y="44174"/>
                  <a:pt x="66261" y="44174"/>
                </a:cubicBezTo>
                <a:lnTo>
                  <a:pt x="66261" y="30922"/>
                </a:lnTo>
                <a:close/>
                <a:moveTo>
                  <a:pt x="216452" y="30922"/>
                </a:moveTo>
                <a:lnTo>
                  <a:pt x="216452" y="44174"/>
                </a:lnTo>
                <a:cubicBezTo>
                  <a:pt x="240858" y="44174"/>
                  <a:pt x="260626" y="63942"/>
                  <a:pt x="260626" y="88348"/>
                </a:cubicBezTo>
                <a:cubicBezTo>
                  <a:pt x="260626" y="96630"/>
                  <a:pt x="258362" y="104361"/>
                  <a:pt x="254442" y="110932"/>
                </a:cubicBezTo>
                <a:cubicBezTo>
                  <a:pt x="268633" y="118276"/>
                  <a:pt x="278296" y="133074"/>
                  <a:pt x="278296" y="150191"/>
                </a:cubicBezTo>
                <a:cubicBezTo>
                  <a:pt x="278296" y="164658"/>
                  <a:pt x="271338" y="177469"/>
                  <a:pt x="260626" y="185530"/>
                </a:cubicBezTo>
                <a:cubicBezTo>
                  <a:pt x="266148" y="192930"/>
                  <a:pt x="269461" y="202096"/>
                  <a:pt x="269461" y="212035"/>
                </a:cubicBezTo>
                <a:cubicBezTo>
                  <a:pt x="269461" y="236441"/>
                  <a:pt x="249693" y="256209"/>
                  <a:pt x="225287" y="256209"/>
                </a:cubicBezTo>
                <a:cubicBezTo>
                  <a:pt x="224900" y="256209"/>
                  <a:pt x="224569" y="256209"/>
                  <a:pt x="224183" y="256209"/>
                </a:cubicBezTo>
                <a:cubicBezTo>
                  <a:pt x="220262" y="271449"/>
                  <a:pt x="206403" y="282713"/>
                  <a:pt x="189948" y="282713"/>
                </a:cubicBezTo>
                <a:lnTo>
                  <a:pt x="172278" y="282713"/>
                </a:lnTo>
                <a:cubicBezTo>
                  <a:pt x="162505" y="282713"/>
                  <a:pt x="154609" y="274817"/>
                  <a:pt x="154609" y="265043"/>
                </a:cubicBezTo>
                <a:lnTo>
                  <a:pt x="154609" y="17670"/>
                </a:lnTo>
                <a:cubicBezTo>
                  <a:pt x="154609" y="7896"/>
                  <a:pt x="162505" y="0"/>
                  <a:pt x="172278" y="0"/>
                </a:cubicBezTo>
                <a:lnTo>
                  <a:pt x="185530" y="0"/>
                </a:lnTo>
                <a:cubicBezTo>
                  <a:pt x="202593" y="0"/>
                  <a:pt x="216452" y="13860"/>
                  <a:pt x="216452" y="30922"/>
                </a:cubicBezTo>
                <a:close/>
              </a:path>
            </a:pathLst>
          </a:custGeom>
          <a:solidFill>
            <a:srgbClr val="7F8C8D"/>
          </a:solidFill>
        </p:spPr>
      </p:sp>
      <p:sp>
        <p:nvSpPr>
          <p:cNvPr id="91" name="Text 89"/>
          <p:cNvSpPr/>
          <p:nvPr/>
        </p:nvSpPr>
        <p:spPr>
          <a:xfrm>
            <a:off x="6217663" y="5972313"/>
            <a:ext cx="2650435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持续学习</a:t>
            </a:r>
            <a:endParaRPr lang="en-US" sz="1200" dirty="0"/>
          </a:p>
        </p:txBody>
      </p:sp>
      <p:sp>
        <p:nvSpPr>
          <p:cNvPr id="92" name="Text 90"/>
          <p:cNvSpPr/>
          <p:nvPr/>
        </p:nvSpPr>
        <p:spPr>
          <a:xfrm>
            <a:off x="6222080" y="6219687"/>
            <a:ext cx="2641600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每次分析都丰富知识库</a:t>
            </a:r>
            <a:endParaRPr lang="en-US" sz="1200" dirty="0"/>
          </a:p>
        </p:txBody>
      </p:sp>
      <p:sp>
        <p:nvSpPr>
          <p:cNvPr id="93" name="Shape 91"/>
          <p:cNvSpPr/>
          <p:nvPr/>
        </p:nvSpPr>
        <p:spPr>
          <a:xfrm>
            <a:off x="9043781" y="5583583"/>
            <a:ext cx="2791791" cy="918818"/>
          </a:xfrm>
          <a:custGeom>
            <a:avLst/>
            <a:gdLst/>
            <a:ahLst/>
            <a:cxnLst/>
            <a:rect l="l" t="t" r="r" b="b"/>
            <a:pathLst>
              <a:path w="3722388" h="1225090">
                <a:moveTo>
                  <a:pt x="94234" y="0"/>
                </a:moveTo>
                <a:lnTo>
                  <a:pt x="3628154" y="0"/>
                </a:lnTo>
                <a:cubicBezTo>
                  <a:pt x="3680198" y="0"/>
                  <a:pt x="3722388" y="42190"/>
                  <a:pt x="3722388" y="94234"/>
                </a:cubicBezTo>
                <a:lnTo>
                  <a:pt x="3722388" y="1130856"/>
                </a:lnTo>
                <a:cubicBezTo>
                  <a:pt x="3722388" y="1182900"/>
                  <a:pt x="3680198" y="1225090"/>
                  <a:pt x="3628154" y="1225090"/>
                </a:cubicBezTo>
                <a:lnTo>
                  <a:pt x="94234" y="1225090"/>
                </a:lnTo>
                <a:cubicBezTo>
                  <a:pt x="42190" y="1225090"/>
                  <a:pt x="0" y="1182900"/>
                  <a:pt x="0" y="1130856"/>
                </a:cubicBezTo>
                <a:lnTo>
                  <a:pt x="0" y="94234"/>
                </a:lnTo>
                <a:cubicBezTo>
                  <a:pt x="0" y="42225"/>
                  <a:pt x="42225" y="0"/>
                  <a:pt x="94234" y="0"/>
                </a:cubicBezTo>
                <a:close/>
              </a:path>
            </a:pathLst>
          </a:cu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94" name="Shape 92"/>
          <p:cNvSpPr/>
          <p:nvPr/>
        </p:nvSpPr>
        <p:spPr>
          <a:xfrm>
            <a:off x="10333199" y="5689600"/>
            <a:ext cx="212035" cy="212035"/>
          </a:xfrm>
          <a:custGeom>
            <a:avLst/>
            <a:gdLst/>
            <a:ahLst/>
            <a:cxnLst/>
            <a:rect l="l" t="t" r="r" b="b"/>
            <a:pathLst>
              <a:path w="282713" h="282713">
                <a:moveTo>
                  <a:pt x="220041" y="6737"/>
                </a:moveTo>
                <a:lnTo>
                  <a:pt x="171340" y="55438"/>
                </a:lnTo>
                <a:lnTo>
                  <a:pt x="227275" y="111373"/>
                </a:lnTo>
                <a:lnTo>
                  <a:pt x="275977" y="62672"/>
                </a:lnTo>
                <a:cubicBezTo>
                  <a:pt x="280283" y="58310"/>
                  <a:pt x="282713" y="52457"/>
                  <a:pt x="282713" y="46383"/>
                </a:cubicBezTo>
                <a:cubicBezTo>
                  <a:pt x="282713" y="40309"/>
                  <a:pt x="280283" y="34456"/>
                  <a:pt x="275977" y="30093"/>
                </a:cubicBezTo>
                <a:lnTo>
                  <a:pt x="252620" y="6737"/>
                </a:lnTo>
                <a:cubicBezTo>
                  <a:pt x="248257" y="2430"/>
                  <a:pt x="242404" y="0"/>
                  <a:pt x="236330" y="0"/>
                </a:cubicBezTo>
                <a:cubicBezTo>
                  <a:pt x="230257" y="0"/>
                  <a:pt x="224403" y="2430"/>
                  <a:pt x="220041" y="6737"/>
                </a:cubicBezTo>
                <a:close/>
                <a:moveTo>
                  <a:pt x="152621" y="74157"/>
                </a:moveTo>
                <a:lnTo>
                  <a:pt x="6737" y="220041"/>
                </a:lnTo>
                <a:cubicBezTo>
                  <a:pt x="2430" y="224403"/>
                  <a:pt x="0" y="230257"/>
                  <a:pt x="0" y="236330"/>
                </a:cubicBezTo>
                <a:cubicBezTo>
                  <a:pt x="0" y="242404"/>
                  <a:pt x="2430" y="248257"/>
                  <a:pt x="6737" y="252620"/>
                </a:cubicBezTo>
                <a:lnTo>
                  <a:pt x="30093" y="275977"/>
                </a:lnTo>
                <a:cubicBezTo>
                  <a:pt x="34456" y="280283"/>
                  <a:pt x="40309" y="282713"/>
                  <a:pt x="46383" y="282713"/>
                </a:cubicBezTo>
                <a:cubicBezTo>
                  <a:pt x="52457" y="282713"/>
                  <a:pt x="58310" y="280283"/>
                  <a:pt x="62672" y="275977"/>
                </a:cubicBezTo>
                <a:lnTo>
                  <a:pt x="208556" y="130092"/>
                </a:lnTo>
                <a:lnTo>
                  <a:pt x="152621" y="74157"/>
                </a:lnTo>
                <a:close/>
              </a:path>
            </a:pathLst>
          </a:cu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95" name="Text 93"/>
          <p:cNvSpPr/>
          <p:nvPr/>
        </p:nvSpPr>
        <p:spPr>
          <a:xfrm>
            <a:off x="9114459" y="5972313"/>
            <a:ext cx="2650435" cy="2120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15" b="1" dirty="0">
                <a:solidFill>
                  <a:srgbClr val="21252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零配置分析</a:t>
            </a:r>
            <a:endParaRPr lang="en-US" sz="1200" dirty="0"/>
          </a:p>
        </p:txBody>
      </p:sp>
      <p:sp>
        <p:nvSpPr>
          <p:cNvPr id="96" name="Text 94"/>
          <p:cNvSpPr/>
          <p:nvPr/>
        </p:nvSpPr>
        <p:spPr>
          <a:xfrm>
            <a:off x="9118876" y="6219687"/>
            <a:ext cx="2641600" cy="1766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rgbClr val="7F8C8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只需项目地址，无需复杂设置</a:t>
            </a:r>
            <a:endParaRPr lang="en-US" sz="12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937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0-d2sggtm1bb2p4onbon9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70" y="5530215"/>
            <a:ext cx="475615" cy="932815"/>
          </a:xfrm>
          <a:prstGeom prst="rect">
            <a:avLst/>
          </a:prstGeom>
        </p:spPr>
      </p:pic>
      <p:sp>
        <p:nvSpPr>
          <p:cNvPr id="4" name="Text 0"/>
          <p:cNvSpPr/>
          <p:nvPr>
            <p:custDataLst>
              <p:tags r:id="rId4"/>
            </p:custDataLst>
          </p:nvPr>
        </p:nvSpPr>
        <p:spPr>
          <a:xfrm>
            <a:off x="325755" y="374015"/>
            <a:ext cx="10649585" cy="830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数据流：Agent 清洗写库 → DataEase 直连展示</a:t>
            </a:r>
            <a:endParaRPr lang="en-US" sz="36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sym typeface="+mn-ea"/>
            </a:endParaRPr>
          </a:p>
        </p:txBody>
      </p:sp>
      <p:sp>
        <p:nvSpPr>
          <p:cNvPr id="5" name="Shape 1"/>
          <p:cNvSpPr/>
          <p:nvPr/>
        </p:nvSpPr>
        <p:spPr>
          <a:xfrm>
            <a:off x="6728460" y="5530215"/>
            <a:ext cx="3431540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</p:spPr>
        <p:txBody>
          <a:bodyPr/>
          <a:p>
            <a:endParaRPr lang="zh-CN" altLang="en-US"/>
          </a:p>
        </p:txBody>
      </p:sp>
      <p:pic>
        <p:nvPicPr>
          <p:cNvPr id="8" name="Image 4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504940" y="5530215"/>
            <a:ext cx="461645" cy="462915"/>
          </a:xfrm>
          <a:prstGeom prst="rect">
            <a:avLst/>
          </a:prstGeom>
        </p:spPr>
      </p:pic>
      <p:sp>
        <p:nvSpPr>
          <p:cNvPr id="10" name="Shape 2"/>
          <p:cNvSpPr/>
          <p:nvPr>
            <p:custDataLst>
              <p:tags r:id="rId6"/>
            </p:custDataLst>
          </p:nvPr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6"/>
          <p:cNvSpPr/>
          <p:nvPr>
            <p:custDataLst>
              <p:tags r:id="rId7"/>
            </p:custDataLst>
          </p:nvPr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Shape 7"/>
          <p:cNvSpPr/>
          <p:nvPr>
            <p:custDataLst>
              <p:tags r:id="rId8"/>
            </p:custDataLst>
          </p:nvPr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Shape 8"/>
          <p:cNvSpPr/>
          <p:nvPr>
            <p:custDataLst>
              <p:tags r:id="rId9"/>
            </p:custDataLst>
          </p:nvPr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文本框 22"/>
          <p:cNvSpPr txBox="1"/>
          <p:nvPr/>
        </p:nvSpPr>
        <p:spPr>
          <a:xfrm>
            <a:off x="133350" y="1918335"/>
            <a:ext cx="33902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</a:t>
            </a:r>
            <a:r>
              <a:rPr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数据源</a:t>
            </a:r>
            <a:endParaRPr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OpenDigger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核心指标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b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lang="en-US" altLang="zh-CN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GitHub </a:t>
            </a:r>
            <a:r>
              <a:rPr lang="zh-CN" altLang="en-US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社区健康档案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治理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OpenSSF Scorecard</a:t>
            </a:r>
            <a:endParaRPr lang="en-US" altLang="zh-CN" i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3625850" y="1918208"/>
            <a:ext cx="13093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E5E7EB"/>
                </a:solidFill>
              </a:defRPr>
            </a:pPr>
            <a:r>
              <a:rPr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清洗&amp;算分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五边形 26"/>
          <p:cNvSpPr/>
          <p:nvPr/>
        </p:nvSpPr>
        <p:spPr>
          <a:xfrm>
            <a:off x="133350" y="1918335"/>
            <a:ext cx="2872105" cy="2009775"/>
          </a:xfrm>
          <a:prstGeom prst="homePlat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五边形 27"/>
          <p:cNvSpPr/>
          <p:nvPr/>
        </p:nvSpPr>
        <p:spPr>
          <a:xfrm>
            <a:off x="3182620" y="1918335"/>
            <a:ext cx="2872105" cy="2009775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TextBox 13"/>
          <p:cNvSpPr txBox="1"/>
          <p:nvPr/>
        </p:nvSpPr>
        <p:spPr>
          <a:xfrm>
            <a:off x="3182620" y="2255520"/>
            <a:ext cx="2354580" cy="124714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>
              <a:defRPr sz="1200">
                <a:solidFill>
                  <a:srgbClr val="9CA3AF"/>
                </a:solidFill>
              </a:defRPr>
            </a:pPr>
            <a:r>
              <a:rPr sz="1800" i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MetricEngine</a:t>
            </a:r>
            <a:endParaRPr sz="1800" i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defRPr sz="1200">
                <a:solidFill>
                  <a:srgbClr val="9CA3AF"/>
                </a:solidFill>
              </a:defRPr>
            </a:pPr>
            <a:b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sz="1800" i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五维健康度</a:t>
            </a:r>
            <a:r>
              <a:rPr lang="en-US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活跃度</a:t>
            </a:r>
            <a:r>
              <a:rPr lang="zh-CN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endParaRPr lang="zh-CN"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l">
              <a:defRPr sz="1200">
                <a:solidFill>
                  <a:srgbClr val="9CA3AF"/>
                </a:solidFill>
              </a:defRPr>
            </a:pP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响应度</a:t>
            </a:r>
            <a:r>
              <a:rPr lang="zh-CN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抗风险</a:t>
            </a:r>
            <a:r>
              <a:rPr lang="zh-CN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、</a:t>
            </a: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治理</a:t>
            </a:r>
            <a:endParaRPr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l">
              <a:defRPr sz="1200">
                <a:solidFill>
                  <a:srgbClr val="9CA3AF"/>
                </a:solidFill>
              </a:defRPr>
            </a:pPr>
            <a:r>
              <a:rPr lang="zh-CN"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安全</a:t>
            </a:r>
            <a:endParaRPr lang="zh-CN"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0" name="五边形 29"/>
          <p:cNvSpPr/>
          <p:nvPr/>
        </p:nvSpPr>
        <p:spPr>
          <a:xfrm>
            <a:off x="6231890" y="1918335"/>
            <a:ext cx="2872105" cy="2009775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五边形 30"/>
          <p:cNvSpPr/>
          <p:nvPr/>
        </p:nvSpPr>
        <p:spPr>
          <a:xfrm>
            <a:off x="9281160" y="1918335"/>
            <a:ext cx="2872105" cy="2009775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TextBox 16"/>
          <p:cNvSpPr txBox="1"/>
          <p:nvPr/>
        </p:nvSpPr>
        <p:spPr>
          <a:xfrm>
            <a:off x="6872605" y="1958848"/>
            <a:ext cx="5918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E5E7EB"/>
                </a:solidFill>
              </a:defRPr>
            </a:pPr>
            <a:r>
              <a:rPr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存储</a:t>
            </a:r>
            <a:endParaRPr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66180" y="2255520"/>
            <a:ext cx="2846705" cy="1124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PostgreSQL</a:t>
            </a:r>
            <a:r>
              <a:rPr lang="zh-CN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b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(快照表+latest视图</a:t>
            </a:r>
            <a:r>
              <a:rPr 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</a:t>
            </a:r>
            <a:endParaRPr 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全量指标</a:t>
            </a:r>
            <a:r>
              <a:rPr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endParaRPr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IoTDB</a:t>
            </a:r>
            <a:r>
              <a:rPr lang="zh-CN" altLang="en-US" i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endParaRPr lang="en-US" altLang="zh-CN" i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历史全量指标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9958705" y="1958848"/>
            <a:ext cx="5918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E5E7EB"/>
                </a:solidFill>
              </a:defRPr>
            </a:pPr>
            <a:r>
              <a:rPr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展示</a:t>
            </a:r>
            <a:endParaRPr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9413875" y="2359152"/>
            <a:ext cx="17830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9CA3AF"/>
                </a:solidFill>
              </a:defRPr>
            </a:pP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DataEase</a:t>
            </a:r>
            <a:endParaRPr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defRPr sz="1200">
                <a:solidFill>
                  <a:srgbClr val="9CA3AF"/>
                </a:solidFill>
              </a:defRPr>
            </a:pPr>
            <a:b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sz="18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总览/对标/预警</a:t>
            </a:r>
            <a:endParaRPr sz="18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6" name="Image 2" descr="https://kimi-img.moonshot.cn/pub/slides/slides_tmpl/image/25-09-04-11:33:12-d2sggu61bb2p4onbone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425" y="4218940"/>
            <a:ext cx="1776730" cy="192468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" y="4025265"/>
            <a:ext cx="4652645" cy="271272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1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03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.xml><?xml version="1.0" encoding="utf-8"?>
<p:tagLst xmlns:p="http://schemas.openxmlformats.org/presentationml/2006/main">
  <p:tag name="KSO_WM_UNIT_INDEX" val="13"/>
  <p:tag name="KSO_WM_UNIT_TYPE" val="f"/>
  <p:tag name="KSO_WM_UNIT_SUBTYPE" val="b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NDEX" val="14"/>
  <p:tag name="KSO_WM_UNIT_TYPE" val="j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4.xml><?xml version="1.0" encoding="utf-8"?>
<p:tagLst xmlns:p="http://schemas.openxmlformats.org/presentationml/2006/main">
  <p:tag name="KSO_WM_UNIT_INDEX" val="12"/>
  <p:tag name="KSO_WM_UNIT_TYPE" val="j"/>
  <p:tag name="KSO_WM_BEAUTIFY_FLAG" val="#wm#"/>
</p:tagLst>
</file>

<file path=ppt/tags/tag14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titlestyle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9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7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31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1"/>
  <p:tag name="KSO_WM_TEMPLATE_THUMBS_INDEX" val="1、9"/>
</p:tagLst>
</file>

<file path=ppt/tags/tag156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157.xml><?xml version="1.0" encoding="utf-8"?>
<p:tagLst xmlns:p="http://schemas.openxmlformats.org/presentationml/2006/main">
  <p:tag name="KSO_WM_UNIT_INDEX" val="1"/>
  <p:tag name="KSO_WM_UNIT_TYPE" val="i"/>
  <p:tag name="KSO_WM_BEAUTIFY_FLAG" val="#wm#"/>
</p:tagLst>
</file>

<file path=ppt/tags/tag158.xml><?xml version="1.0" encoding="utf-8"?>
<p:tagLst xmlns:p="http://schemas.openxmlformats.org/presentationml/2006/main">
  <p:tag name="KSO_WM_UNIT_INDEX" val="9"/>
  <p:tag name="KSO_WM_UNIT_TYPE" val="i"/>
  <p:tag name="KSO_WM_UNIT_SUBTYPE" val="h"/>
  <p:tag name="KSO_WM_BEAUTIFY_FLAG" val="#wm#"/>
</p:tagLst>
</file>

<file path=ppt/tags/tag159.xml><?xml version="1.0" encoding="utf-8"?>
<p:tagLst xmlns:p="http://schemas.openxmlformats.org/presentationml/2006/main">
  <p:tag name="KSO_WM_UNIT_INDEX" val="14"/>
  <p:tag name="KSO_WM_UNIT_TYPE" val="j"/>
  <p:tag name="KSO_WM_UNIT_SUBTYPE" val="a"/>
  <p:tag name="KSO_WM_BEAUTIFY_FLAG" val="#wm#"/>
</p:tagLst>
</file>

<file path=ppt/tags/tag16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160.xml><?xml version="1.0" encoding="utf-8"?>
<p:tagLst xmlns:p="http://schemas.openxmlformats.org/presentationml/2006/main">
  <p:tag name="KSO_WM_UNIT_INDEX" val="8"/>
  <p:tag name="KSO_WM_UNIT_TYPE" val="i"/>
  <p:tag name="KSO_WM_UNIT_SUBTYPE" val="h"/>
  <p:tag name="KSO_WM_BEAUTIFY_FLAG" val="#wm#"/>
</p:tagLst>
</file>

<file path=ppt/tags/tag161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162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163.xml><?xml version="1.0" encoding="utf-8"?>
<p:tagLst xmlns:p="http://schemas.openxmlformats.org/presentationml/2006/main">
  <p:tag name="KSO_WM_UNIT_INDEX" val="6"/>
  <p:tag name="KSO_WM_UNIT_TYPE" val="i"/>
  <p:tag name="KSO_WM_UNIT_SUBTYPE" val="h"/>
  <p:tag name="KSO_WM_BEAUTIFY_FLAG" val="#wm#"/>
</p:tagLst>
</file>

<file path=ppt/tags/tag164.xml><?xml version="1.0" encoding="utf-8"?>
<p:tagLst xmlns:p="http://schemas.openxmlformats.org/presentationml/2006/main">
  <p:tag name="KSO_WM_UNIT_INDEX" val="10"/>
  <p:tag name="KSO_WM_UNIT_TYPE" val="i"/>
  <p:tag name="KSO_WM_UNIT_SUBTYPE" val="h"/>
  <p:tag name="KSO_WM_BEAUTIFY_FLAG" val="#wm#"/>
</p:tagLst>
</file>

<file path=ppt/tags/tag165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16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67.xml><?xml version="1.0" encoding="utf-8"?>
<p:tagLst xmlns:p="http://schemas.openxmlformats.org/presentationml/2006/main">
  <p:tag name="KSO_WM_UNIT_INDEX" val="13"/>
  <p:tag name="KSO_WM_UNIT_TYPE" val="f"/>
  <p:tag name="KSO_WM_UNIT_SUBTYPE" val="b"/>
  <p:tag name="KSO_WM_BEAUTIFY_FLAG" val="#wm#"/>
</p:tagLst>
</file>

<file path=ppt/tags/tag168.xml><?xml version="1.0" encoding="utf-8"?>
<p:tagLst xmlns:p="http://schemas.openxmlformats.org/presentationml/2006/main">
  <p:tag name="KSO_WM_SLIDE_TYPE" val="title"/>
  <p:tag name="KSO_WM_BEAUTIFY_FLAG" val="#wm#"/>
</p:tagLst>
</file>

<file path=ppt/tags/tag169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17.xml><?xml version="1.0" encoding="utf-8"?>
<p:tagLst xmlns:p="http://schemas.openxmlformats.org/presentationml/2006/main">
  <p:tag name="KSO_WM_UNIT_INDEX" val="15"/>
  <p:tag name="KSO_WM_UNIT_TYPE" val="i"/>
  <p:tag name="KSO_WM_UNIT_SUBTYPE" val="h"/>
  <p:tag name="KSO_WM_BEAUTIFY_FLAG" val="#wm#"/>
</p:tagLst>
</file>

<file path=ppt/tags/tag170.xml><?xml version="1.0" encoding="utf-8"?>
<p:tagLst xmlns:p="http://schemas.openxmlformats.org/presentationml/2006/main">
  <p:tag name="KSO_WM_UNIT_INDEX" val="14"/>
  <p:tag name="KSO_WM_UNIT_TYPE" val="j"/>
  <p:tag name="KSO_WM_BEAUTIFY_FLAG" val="#wm#"/>
</p:tagLst>
</file>

<file path=ppt/tags/tag171.xml><?xml version="1.0" encoding="utf-8"?>
<p:tagLst xmlns:p="http://schemas.openxmlformats.org/presentationml/2006/main">
  <p:tag name="KSO_WM_UNIT_INDEX" val="12"/>
  <p:tag name="KSO_WM_UNIT_TYPE" val="j"/>
  <p:tag name="KSO_WM_BEAUTIFY_FLAG" val="#wm#"/>
</p:tagLst>
</file>

<file path=ppt/tags/tag172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17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74.xml><?xml version="1.0" encoding="utf-8"?>
<p:tagLst xmlns:p="http://schemas.openxmlformats.org/presentationml/2006/main">
  <p:tag name="KSO_WM_UNIT_INDEX" val="11"/>
  <p:tag name="KSO_WM_UNIT_TYPE" val="b"/>
  <p:tag name="KSO_WM_BEAUTIFY_FLAG" val="#wm#"/>
</p:tagLst>
</file>

<file path=ppt/tags/tag175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176.xml><?xml version="1.0" encoding="utf-8"?>
<p:tagLst xmlns:p="http://schemas.openxmlformats.org/presentationml/2006/main">
  <p:tag name="KSO_WM_UNIT_INDEX" val="15"/>
  <p:tag name="KSO_WM_UNIT_TYPE" val="i"/>
  <p:tag name="KSO_WM_UNIT_SUBTYPE" val="h"/>
  <p:tag name="KSO_WM_BEAUTIFY_FLAG" val="#wm#"/>
</p:tagLst>
</file>

<file path=ppt/tags/tag177.xml><?xml version="1.0" encoding="utf-8"?>
<p:tagLst xmlns:p="http://schemas.openxmlformats.org/presentationml/2006/main">
  <p:tag name="KSO_WM_UNIT_INDEX" val="16"/>
  <p:tag name="KSO_WM_UNIT_TYPE" val="j"/>
  <p:tag name="KSO_WM_BEAUTIFY_FLAG" val="#wm#"/>
</p:tagLst>
</file>

<file path=ppt/tags/tag178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179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18.xml><?xml version="1.0" encoding="utf-8"?>
<p:tagLst xmlns:p="http://schemas.openxmlformats.org/presentationml/2006/main">
  <p:tag name="KSO_WM_UNIT_INDEX" val="16"/>
  <p:tag name="KSO_WM_UNIT_TYPE" val="j"/>
  <p:tag name="KSO_WM_BEAUTIFY_FLAG" val="#wm#"/>
</p:tagLst>
</file>

<file path=ppt/tags/tag180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181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182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183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84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185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86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87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88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89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9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UNIT_TYPE" val="l_h_f"/>
  <p:tag name="KSO_WM_UNIT_INDEX" val="1_3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91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92.xml><?xml version="1.0" encoding="utf-8"?>
<p:tagLst xmlns:p="http://schemas.openxmlformats.org/presentationml/2006/main">
  <p:tag name="KSO_WM_BEAUTIFY_FLAG" val="#wm#"/>
  <p:tag name="KSO_WM_UNIT_TYPE" val="l_h_f"/>
  <p:tag name="KSO_WM_UNIT_INDEX" val="1_4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93.xml><?xml version="1.0" encoding="utf-8"?>
<p:tagLst xmlns:p="http://schemas.openxmlformats.org/presentationml/2006/main">
  <p:tag name="KSO_WM_BEAUTIFY_FLAG" val="#wm#"/>
  <p:tag name="KSO_WM_UNIT_TYPE" val="l_h_i"/>
  <p:tag name="KSO_WM_UNIT_INDEX" val="1_5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94.xml><?xml version="1.0" encoding="utf-8"?>
<p:tagLst xmlns:p="http://schemas.openxmlformats.org/presentationml/2006/main">
  <p:tag name="KSO_WM_BEAUTIFY_FLAG" val="#wm#"/>
  <p:tag name="KSO_WM_UNIT_TYPE" val="l_h_f"/>
  <p:tag name="KSO_WM_UNIT_INDEX" val="1_5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95.xml><?xml version="1.0" encoding="utf-8"?>
<p:tagLst xmlns:p="http://schemas.openxmlformats.org/presentationml/2006/main">
  <p:tag name="KSO_WM_BEAUTIFY_FLAG" val="#wm#"/>
  <p:tag name="KSO_WM_UNIT_TYPE" val="l_h_i"/>
  <p:tag name="KSO_WM_UNIT_INDEX" val="1_6_1"/>
  <p:tag name="KSO_WM_TEMPLATE_INDEX" val="19882022"/>
  <p:tag name="KSO_WM_TAG_VERSION" val="3.0"/>
  <p:tag name="KSO_WM_DIAGRAM_VERSION" val="3"/>
  <p:tag name="KSO_WM_DIAGRAM_GROUP_CODE" val="l1-1"/>
  <p:tag name="KSO_WM_UNIT_SUBTYPE" val="d"/>
  <p:tag name="KSO_WM_DIAGRAM_VIRTUALLY_FRAME" val="{&quot;height&quot;:363.55,&quot;left&quot;:351.1,&quot;top&quot;:92.2,&quot;width&quot;:586.75}"/>
</p:tagLst>
</file>

<file path=ppt/tags/tag196.xml><?xml version="1.0" encoding="utf-8"?>
<p:tagLst xmlns:p="http://schemas.openxmlformats.org/presentationml/2006/main">
  <p:tag name="KSO_WM_BEAUTIFY_FLAG" val="#wm#"/>
  <p:tag name="KSO_WM_UNIT_TYPE" val="l_h_f"/>
  <p:tag name="KSO_WM_UNIT_INDEX" val="1_6_1"/>
  <p:tag name="KSO_WM_TEMPLATE_INDEX" val="19882022"/>
  <p:tag name="KSO_WM_TAG_VERSION" val="3.0"/>
  <p:tag name="KSO_WM_DIAGRAM_VERSION" val="3"/>
  <p:tag name="KSO_WM_DIAGRAM_GROUP_CODE" val="l1-1"/>
  <p:tag name="KSO_WM_DIAGRAM_VIRTUALLY_FRAME" val="{&quot;height&quot;:363.55,&quot;left&quot;:351.1,&quot;top&quot;:92.2,&quot;width&quot;:586.75}"/>
</p:tagLst>
</file>

<file path=ppt/tags/tag197.xml><?xml version="1.0" encoding="utf-8"?>
<p:tagLst xmlns:p="http://schemas.openxmlformats.org/presentationml/2006/main">
  <p:tag name="KSO_WM_SLIDE_TYPE" val="contents"/>
  <p:tag name="KSO_WM_BEAUTIFY_FLAG" val="#wm#"/>
</p:tagLst>
</file>

<file path=ppt/tags/tag198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199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.xml><?xml version="1.0" encoding="utf-8"?>
<p:tagLst xmlns:p="http://schemas.openxmlformats.org/presentationml/2006/main">
  <p:tag name="KSO_WM_UNIT_INDEX" val="1"/>
  <p:tag name="KSO_WM_UNIT_TYPE" val="i"/>
  <p:tag name="KSO_WM_BEAUTIFY_FLAG" val="#wm#"/>
</p:tagLst>
</file>

<file path=ppt/tags/tag20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200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01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14"/>
  <p:tag name="KSO_WM_UNIT_TYPE" val="i"/>
  <p:tag name="KSO_WM_BEAUTIFY_FLAG" val="#wm#"/>
</p:tagLst>
</file>

<file path=ppt/tags/tag202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15"/>
  <p:tag name="KSO_WM_UNIT_TYPE" val="i"/>
  <p:tag name="KSO_WM_BEAUTIFY_FLAG" val="#wm#"/>
</p:tagLst>
</file>

<file path=ppt/tags/tag203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204.xml><?xml version="1.0" encoding="utf-8"?>
<p:tagLst xmlns:p="http://schemas.openxmlformats.org/presentationml/2006/main">
  <p:tag name="KSO_WM_UNIT_INDEX" val="9"/>
  <p:tag name="KSO_WM_UNIT_TYPE" val="j"/>
  <p:tag name="KSO_WM_BEAUTIFY_FLAG" val="#wm#"/>
</p:tagLst>
</file>

<file path=ppt/tags/tag205.xml><?xml version="1.0" encoding="utf-8"?>
<p:tagLst xmlns:p="http://schemas.openxmlformats.org/presentationml/2006/main">
  <p:tag name="KSO_WM_UNIT_INDEX" val="16"/>
  <p:tag name="KSO_WM_UNIT_TYPE" val="j"/>
  <p:tag name="KSO_WM_BEAUTIFY_FLAG" val="#wm#"/>
</p:tagLst>
</file>

<file path=ppt/tags/tag20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07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6"/>
  <p:tag name="KSO_WM_UNIT_TYPE" val="f"/>
  <p:tag name="KSO_WM_UNIT_SUBTYPE" val="a"/>
  <p:tag name="KSO_WM_BEAUTIFY_FLAG" val="#wm#"/>
</p:tagLst>
</file>

<file path=ppt/tags/tag208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10"/>
  <p:tag name="KSO_WM_UNIT_TYPE" val="f"/>
  <p:tag name="KSO_WM_UNIT_SUBTYPE" val="a"/>
  <p:tag name="KSO_WM_BEAUTIFY_FLAG" val="#wm#"/>
</p:tagLst>
</file>

<file path=ppt/tags/tag209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7"/>
  <p:tag name="KSO_WM_UNIT_TYPE" val="f"/>
  <p:tag name="KSO_WM_UNIT_SUBTYPE" val="a"/>
  <p:tag name="KSO_WM_BEAUTIFY_FLAG" val="#wm#"/>
</p:tagLst>
</file>

<file path=ppt/tags/tag21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11"/>
  <p:tag name="KSO_WM_UNIT_TYPE" val="f"/>
  <p:tag name="KSO_WM_UNIT_SUBTYPE" val="a"/>
  <p:tag name="KSO_WM_BEAUTIFY_FLAG" val="#wm#"/>
</p:tagLst>
</file>

<file path=ppt/tags/tag211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8"/>
  <p:tag name="KSO_WM_UNIT_TYPE" val="f"/>
  <p:tag name="KSO_WM_UNIT_SUBTYPE" val="a"/>
  <p:tag name="KSO_WM_BEAUTIFY_FLAG" val="#wm#"/>
</p:tagLst>
</file>

<file path=ppt/tags/tag212.xml><?xml version="1.0" encoding="utf-8"?>
<p:tagLst xmlns:p="http://schemas.openxmlformats.org/presentationml/2006/main">
  <p:tag name="KSO_WM_DIAGRAM_VIRTUALLY_FRAME" val="{&quot;height&quot;:297.2,&quot;left&quot;:176.9,&quot;top&quot;:185.2,&quot;width&quot;:719.85}"/>
  <p:tag name="KSO_WM_UNIT_INDEX" val="13"/>
  <p:tag name="KSO_WM_UNIT_TYPE" val="f"/>
  <p:tag name="KSO_WM_UNIT_SUBTYPE" val="a"/>
  <p:tag name="KSO_WM_BEAUTIFY_FLAG" val="#wm#"/>
</p:tagLst>
</file>

<file path=ppt/tags/tag213.xml><?xml version="1.0" encoding="utf-8"?>
<p:tagLst xmlns:p="http://schemas.openxmlformats.org/presentationml/2006/main">
  <p:tag name="KSO_WM_SLIDE_TYPE" val="text"/>
  <p:tag name="KSO_WM_BEAUTIFY_FLAG" val="#wm#"/>
</p:tagLst>
</file>

<file path=ppt/tags/tag214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15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1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17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18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19.xml><?xml version="1.0" encoding="utf-8"?>
<p:tagLst xmlns:p="http://schemas.openxmlformats.org/presentationml/2006/main">
  <p:tag name="KSO_WM_SLIDE_TYPE" val="text"/>
  <p:tag name="KSO_WM_BEAUTIFY_FLAG" val="#wm#"/>
</p:tagLst>
</file>

<file path=ppt/tags/tag22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20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21.xml><?xml version="1.0" encoding="utf-8"?>
<p:tagLst xmlns:p="http://schemas.openxmlformats.org/presentationml/2006/main">
  <p:tag name="KSO_WM_SLIDE_ID" val="custom20230311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1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SLIDE_LAYOUT_NAME" val="标题和内容"/>
</p:tagLst>
</file>

<file path=ppt/tags/tag22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23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224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225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22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27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228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229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23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230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231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232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233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234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235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236.xml><?xml version="1.0" encoding="utf-8"?>
<p:tagLst xmlns:p="http://schemas.openxmlformats.org/presentationml/2006/main">
  <p:tag name="KSO_WM_SLIDE_TYPE" val="sectionTitle"/>
  <p:tag name="KSO_WM_BEAUTIFY_FLAG" val="#wm#"/>
</p:tagLst>
</file>

<file path=ppt/tags/tag23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38.xml><?xml version="1.0" encoding="utf-8"?>
<p:tagLst xmlns:p="http://schemas.openxmlformats.org/presentationml/2006/main">
  <p:tag name="KSO_WM_UNIT_INDEX" val="8"/>
  <p:tag name="KSO_WM_UNIT_TYPE" val="j"/>
  <p:tag name="KSO_WM_BEAUTIFY_FLAG" val="#wm#"/>
</p:tagLst>
</file>

<file path=ppt/tags/tag239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4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40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241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42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43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9"/>
  <p:tag name="KSO_WM_UNIT_TYPE" val="f"/>
  <p:tag name="KSO_WM_UNIT_SUBTYPE" val="a"/>
  <p:tag name="KSO_WM_BEAUTIFY_FLAG" val="#wm#"/>
</p:tagLst>
</file>

<file path=ppt/tags/tag244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13"/>
  <p:tag name="KSO_WM_UNIT_TYPE" val="f"/>
  <p:tag name="KSO_WM_UNIT_SUBTYPE" val="a"/>
  <p:tag name="KSO_WM_BEAUTIFY_FLAG" val="#wm#"/>
</p:tagLst>
</file>

<file path=ppt/tags/tag245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6"/>
  <p:tag name="KSO_WM_UNIT_TYPE" val="f"/>
  <p:tag name="KSO_WM_UNIT_SUBTYPE" val="a"/>
  <p:tag name="KSO_WM_BEAUTIFY_FLAG" val="#wm#"/>
</p:tagLst>
</file>

<file path=ppt/tags/tag246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10"/>
  <p:tag name="KSO_WM_UNIT_TYPE" val="f"/>
  <p:tag name="KSO_WM_UNIT_SUBTYPE" val="a"/>
  <p:tag name="KSO_WM_BEAUTIFY_FLAG" val="#wm#"/>
</p:tagLst>
</file>

<file path=ppt/tags/tag247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7"/>
  <p:tag name="KSO_WM_UNIT_TYPE" val="f"/>
  <p:tag name="KSO_WM_UNIT_SUBTYPE" val="a"/>
  <p:tag name="KSO_WM_BEAUTIFY_FLAG" val="#wm#"/>
</p:tagLst>
</file>

<file path=ppt/tags/tag248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11"/>
  <p:tag name="KSO_WM_UNIT_TYPE" val="f"/>
  <p:tag name="KSO_WM_UNIT_SUBTYPE" val="a"/>
  <p:tag name="KSO_WM_BEAUTIFY_FLAG" val="#wm#"/>
</p:tagLst>
</file>

<file path=ppt/tags/tag249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12"/>
  <p:tag name="KSO_WM_UNIT_TYPE" val="f"/>
  <p:tag name="KSO_WM_UNIT_SUBTYPE" val="a"/>
  <p:tag name="KSO_WM_BEAUTIFY_FLAG" val="#wm#"/>
</p:tagLst>
</file>

<file path=ppt/tags/tag25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311.55,&quot;left&quot;:30.1,&quot;top&quot;:143,&quot;width&quot;:894.85}"/>
  <p:tag name="KSO_WM_UNIT_INDEX" val="14"/>
  <p:tag name="KSO_WM_UNIT_TYPE" val="f"/>
  <p:tag name="KSO_WM_UNIT_SUBTYPE" val="a"/>
  <p:tag name="KSO_WM_BEAUTIFY_FLAG" val="#wm#"/>
</p:tagLst>
</file>

<file path=ppt/tags/tag251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52.xml><?xml version="1.0" encoding="utf-8"?>
<p:tagLst xmlns:p="http://schemas.openxmlformats.org/presentationml/2006/main">
  <p:tag name="KSO_WM_SLIDE_TYPE" val="text"/>
  <p:tag name="KSO_WM_BEAUTIFY_FLAG" val="#wm#"/>
</p:tagLst>
</file>

<file path=ppt/tags/tag253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54.xml><?xml version="1.0" encoding="utf-8"?>
<p:tagLst xmlns:p="http://schemas.openxmlformats.org/presentationml/2006/main">
  <p:tag name="KSO_WM_UNIT_INDEX" val="6"/>
  <p:tag name="KSO_WM_UNIT_TYPE" val="a"/>
  <p:tag name="KSO_WM_BEAUTIFY_FLAG" val="#wm#"/>
</p:tagLst>
</file>

<file path=ppt/tags/tag255.xml><?xml version="1.0" encoding="utf-8"?>
<p:tagLst xmlns:p="http://schemas.openxmlformats.org/presentationml/2006/main">
  <p:tag name="KSO_WM_UNIT_INDEX" val="9"/>
  <p:tag name="KSO_WM_UNIT_TYPE" val="i"/>
  <p:tag name="KSO_WM_BEAUTIFY_FLAG" val="#wm#"/>
</p:tagLst>
</file>

<file path=ppt/tags/tag256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57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258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259.xml><?xml version="1.0" encoding="utf-8"?>
<p:tagLst xmlns:p="http://schemas.openxmlformats.org/presentationml/2006/main">
  <p:tag name="KSO_WM_SLIDE_TYPE" val="text"/>
  <p:tag name="KSO_WM_BEAUTIFY_FLAG" val="#wm#"/>
</p:tagLst>
</file>

<file path=ppt/tags/tag2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60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61.xml><?xml version="1.0" encoding="utf-8"?>
<p:tagLst xmlns:p="http://schemas.openxmlformats.org/presentationml/2006/main">
  <p:tag name="KSO_WM_SLIDE_TYPE" val="text"/>
  <p:tag name="KSO_WM_BEAUTIFY_FLAG" val="#wm#"/>
</p:tagLst>
</file>

<file path=ppt/tags/tag26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63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264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265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26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67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268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269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27.xml><?xml version="1.0" encoding="utf-8"?>
<p:tagLst xmlns:p="http://schemas.openxmlformats.org/presentationml/2006/main">
  <p:tag name="KSO_WM_UNIT_INDEX" val="11"/>
  <p:tag name="KSO_WM_UNIT_TYPE" val="b"/>
  <p:tag name="KSO_WM_BEAUTIFY_FLAG" val="#wm#"/>
</p:tagLst>
</file>

<file path=ppt/tags/tag270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271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272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273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274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275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276.xml><?xml version="1.0" encoding="utf-8"?>
<p:tagLst xmlns:p="http://schemas.openxmlformats.org/presentationml/2006/main">
  <p:tag name="KSO_WM_SLIDE_TYPE" val="sectionTitle"/>
  <p:tag name="KSO_WM_BEAUTIFY_FLAG" val="#wm#"/>
</p:tagLst>
</file>

<file path=ppt/tags/tag277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78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79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8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280.xml><?xml version="1.0" encoding="utf-8"?>
<p:tagLst xmlns:p="http://schemas.openxmlformats.org/presentationml/2006/main">
  <p:tag name="KSO_WM_UNIT_INDEX" val="1_1_1"/>
  <p:tag name="KSO_WM_UNIT_TYPE" val="l_h_i"/>
  <p:tag name="KSO_WM_UNIT_SUBTYPE" val="d"/>
  <p:tag name="KSO_WM_TEMPLATE_CATEGORY" val="diagram"/>
  <p:tag name="KSO_WM_TEMPLATE_INDEX" val="19882022"/>
  <p:tag name="KSO_WM_UNIT_ID" val="diagram19882022*l_h_i*1_1_1"/>
  <p:tag name="KSO_WM_DIAGRAM_GROUP_CODE" val="l1-1"/>
  <p:tag name="KSO_WM_TAG_VERSION" val="2.0"/>
  <p:tag name="KSO_WM_BEAUTIFY_FLAG" val="#wm#"/>
</p:tagLst>
</file>

<file path=ppt/tags/tag281.xml><?xml version="1.0" encoding="utf-8"?>
<p:tagLst xmlns:p="http://schemas.openxmlformats.org/presentationml/2006/main">
  <p:tag name="KSO_WM_UNIT_INDEX" val="1_1_2"/>
  <p:tag name="KSO_WM_UNIT_TYPE" val="l_h_a"/>
  <p:tag name="KSO_WM_TEMPLATE_CATEGORY" val="diagram"/>
  <p:tag name="KSO_WM_TEMPLATE_INDEX" val="19882022"/>
  <p:tag name="KSO_WM_UNIT_ID" val="diagram19882022*l_h_a*1_1_2"/>
  <p:tag name="KSO_WM_DIAGRAM_GROUP_CODE" val="l1-1"/>
  <p:tag name="KSO_WM_TAG_VERSION" val="2.0"/>
  <p:tag name="KSO_WM_BEAUTIFY_FLAG" val="#wm#"/>
</p:tagLst>
</file>

<file path=ppt/tags/tag282.xml><?xml version="1.0" encoding="utf-8"?>
<p:tagLst xmlns:p="http://schemas.openxmlformats.org/presentationml/2006/main">
  <p:tag name="KSO_WM_UNIT_INDEX" val="1_1_3"/>
  <p:tag name="KSO_WM_UNIT_TYPE" val="l_h_f"/>
  <p:tag name="KSO_WM_UNIT_SUBTYPE" val="a"/>
  <p:tag name="KSO_WM_TEMPLATE_CATEGORY" val="diagram"/>
  <p:tag name="KSO_WM_TEMPLATE_INDEX" val="19882022"/>
  <p:tag name="KSO_WM_UNIT_ID" val="diagram19882022*l_h_f*1_1_3"/>
  <p:tag name="KSO_WM_DIAGRAM_GROUP_CODE" val="l1-1"/>
  <p:tag name="KSO_WM_TAG_VERSION" val="2.0"/>
  <p:tag name="KSO_WM_BEAUTIFY_FLAG" val="#wm#"/>
</p:tagLst>
</file>

<file path=ppt/tags/tag283.xml><?xml version="1.0" encoding="utf-8"?>
<p:tagLst xmlns:p="http://schemas.openxmlformats.org/presentationml/2006/main">
  <p:tag name="KSO_WM_UNIT_INDEX" val="1_2_1"/>
  <p:tag name="KSO_WM_UNIT_TYPE" val="l_h_i"/>
  <p:tag name="KSO_WM_UNIT_SUBTYPE" val="d"/>
  <p:tag name="KSO_WM_TEMPLATE_CATEGORY" val="diagram"/>
  <p:tag name="KSO_WM_TEMPLATE_INDEX" val="19882022"/>
  <p:tag name="KSO_WM_UNIT_ID" val="diagram19882022*l_h_i*1_2_1"/>
  <p:tag name="KSO_WM_DIAGRAM_GROUP_CODE" val="l1-1"/>
  <p:tag name="KSO_WM_TAG_VERSION" val="2.0"/>
  <p:tag name="KSO_WM_BEAUTIFY_FLAG" val="#wm#"/>
</p:tagLst>
</file>

<file path=ppt/tags/tag284.xml><?xml version="1.0" encoding="utf-8"?>
<p:tagLst xmlns:p="http://schemas.openxmlformats.org/presentationml/2006/main">
  <p:tag name="KSO_WM_UNIT_INDEX" val="1_2_2"/>
  <p:tag name="KSO_WM_UNIT_TYPE" val="l_h_a"/>
  <p:tag name="KSO_WM_TEMPLATE_CATEGORY" val="diagram"/>
  <p:tag name="KSO_WM_TEMPLATE_INDEX" val="19882022"/>
  <p:tag name="KSO_WM_UNIT_ID" val="diagram19882022*l_h_a*1_2_2"/>
  <p:tag name="KSO_WM_DIAGRAM_GROUP_CODE" val="l1-1"/>
  <p:tag name="KSO_WM_TAG_VERSION" val="2.0"/>
  <p:tag name="KSO_WM_BEAUTIFY_FLAG" val="#wm#"/>
</p:tagLst>
</file>

<file path=ppt/tags/tag285.xml><?xml version="1.0" encoding="utf-8"?>
<p:tagLst xmlns:p="http://schemas.openxmlformats.org/presentationml/2006/main">
  <p:tag name="KSO_WM_UNIT_INDEX" val="1_2_3"/>
  <p:tag name="KSO_WM_UNIT_TYPE" val="l_h_f"/>
  <p:tag name="KSO_WM_UNIT_SUBTYPE" val="a"/>
  <p:tag name="KSO_WM_TEMPLATE_CATEGORY" val="diagram"/>
  <p:tag name="KSO_WM_TEMPLATE_INDEX" val="19882022"/>
  <p:tag name="KSO_WM_UNIT_ID" val="diagram19882022*l_h_f*1_2_3"/>
  <p:tag name="KSO_WM_DIAGRAM_GROUP_CODE" val="l1-1"/>
  <p:tag name="KSO_WM_TAG_VERSION" val="2.0"/>
  <p:tag name="KSO_WM_BEAUTIFY_FLAG" val="#wm#"/>
</p:tagLst>
</file>

<file path=ppt/tags/tag286.xml><?xml version="1.0" encoding="utf-8"?>
<p:tagLst xmlns:p="http://schemas.openxmlformats.org/presentationml/2006/main">
  <p:tag name="KSO_WM_UNIT_INDEX" val="1_3_1"/>
  <p:tag name="KSO_WM_UNIT_TYPE" val="l_h_i"/>
  <p:tag name="KSO_WM_UNIT_SUBTYPE" val="d"/>
  <p:tag name="KSO_WM_TEMPLATE_CATEGORY" val="diagram"/>
  <p:tag name="KSO_WM_TEMPLATE_INDEX" val="19882022"/>
  <p:tag name="KSO_WM_UNIT_ID" val="diagram19882022*l_h_i*1_3_1"/>
  <p:tag name="KSO_WM_DIAGRAM_GROUP_CODE" val="l1-1"/>
  <p:tag name="KSO_WM_TAG_VERSION" val="2.0"/>
  <p:tag name="KSO_WM_BEAUTIFY_FLAG" val="#wm#"/>
</p:tagLst>
</file>

<file path=ppt/tags/tag287.xml><?xml version="1.0" encoding="utf-8"?>
<p:tagLst xmlns:p="http://schemas.openxmlformats.org/presentationml/2006/main">
  <p:tag name="KSO_WM_UNIT_INDEX" val="1_3_2"/>
  <p:tag name="KSO_WM_UNIT_TYPE" val="l_h_a"/>
  <p:tag name="KSO_WM_TEMPLATE_CATEGORY" val="diagram"/>
  <p:tag name="KSO_WM_TEMPLATE_INDEX" val="19882022"/>
  <p:tag name="KSO_WM_UNIT_ID" val="diagram19882022*l_h_a*1_3_2"/>
  <p:tag name="KSO_WM_DIAGRAM_GROUP_CODE" val="l1-1"/>
  <p:tag name="KSO_WM_TAG_VERSION" val="2.0"/>
  <p:tag name="KSO_WM_BEAUTIFY_FLAG" val="#wm#"/>
</p:tagLst>
</file>

<file path=ppt/tags/tag288.xml><?xml version="1.0" encoding="utf-8"?>
<p:tagLst xmlns:p="http://schemas.openxmlformats.org/presentationml/2006/main">
  <p:tag name="KSO_WM_UNIT_INDEX" val="1_3_3"/>
  <p:tag name="KSO_WM_UNIT_TYPE" val="l_h_f"/>
  <p:tag name="KSO_WM_UNIT_SUBTYPE" val="a"/>
  <p:tag name="KSO_WM_TEMPLATE_CATEGORY" val="diagram"/>
  <p:tag name="KSO_WM_TEMPLATE_INDEX" val="19882022"/>
  <p:tag name="KSO_WM_UNIT_ID" val="diagram19882022*l_h_f*1_3_3"/>
  <p:tag name="KSO_WM_DIAGRAM_GROUP_CODE" val="l1-1"/>
  <p:tag name="KSO_WM_TAG_VERSION" val="2.0"/>
  <p:tag name="KSO_WM_BEAUTIFY_FLAG" val="#wm#"/>
</p:tagLst>
</file>

<file path=ppt/tags/tag289.xml><?xml version="1.0" encoding="utf-8"?>
<p:tagLst xmlns:p="http://schemas.openxmlformats.org/presentationml/2006/main">
  <p:tag name="KSO_WM_SLIDE_TYPE" val="text"/>
  <p:tag name="KSO_WM_BEAUTIFY_FLAG" val="#wm#"/>
</p:tagLst>
</file>

<file path=ppt/tags/tag29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290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91.xml><?xml version="1.0" encoding="utf-8"?>
<p:tagLst xmlns:p="http://schemas.openxmlformats.org/presentationml/2006/main">
  <p:tag name="KSO_WM_UNIT_INDEX" val="6"/>
  <p:tag name="KSO_WM_UNIT_TYPE" val="a"/>
  <p:tag name="KSO_WM_BEAUTIFY_FLAG" val="#wm#"/>
</p:tagLst>
</file>

<file path=ppt/tags/tag292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93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94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95.xml><?xml version="1.0" encoding="utf-8"?>
<p:tagLst xmlns:p="http://schemas.openxmlformats.org/presentationml/2006/main">
  <p:tag name="KSO_WM_UNIT_INDEX" val="1_1_1"/>
  <p:tag name="KSO_WM_UNIT_TYPE" val="l_h_i"/>
  <p:tag name="KSO_WM_UNIT_SUBTYPE" val="d"/>
  <p:tag name="KSO_WM_TEMPLATE_CATEGORY" val="diagram"/>
  <p:tag name="KSO_WM_TEMPLATE_INDEX" val="19882022"/>
  <p:tag name="KSO_WM_UNIT_ID" val="diagram19882022*l_h_i*1_1_1"/>
  <p:tag name="KSO_WM_DIAGRAM_GROUP_CODE" val="l1-1"/>
  <p:tag name="KSO_WM_TAG_VERSION" val="2.0"/>
  <p:tag name="KSO_WM_BEAUTIFY_FLAG" val="#wm#"/>
</p:tagLst>
</file>

<file path=ppt/tags/tag296.xml><?xml version="1.0" encoding="utf-8"?>
<p:tagLst xmlns:p="http://schemas.openxmlformats.org/presentationml/2006/main">
  <p:tag name="KSO_WM_UNIT_INDEX" val="1_1_2"/>
  <p:tag name="KSO_WM_UNIT_TYPE" val="l_h_a"/>
  <p:tag name="KSO_WM_TEMPLATE_CATEGORY" val="diagram"/>
  <p:tag name="KSO_WM_TEMPLATE_INDEX" val="19882022"/>
  <p:tag name="KSO_WM_UNIT_ID" val="diagram19882022*l_h_a*1_1_2"/>
  <p:tag name="KSO_WM_DIAGRAM_GROUP_CODE" val="l1-1"/>
  <p:tag name="KSO_WM_TAG_VERSION" val="2.0"/>
  <p:tag name="KSO_WM_BEAUTIFY_FLAG" val="#wm#"/>
</p:tagLst>
</file>

<file path=ppt/tags/tag297.xml><?xml version="1.0" encoding="utf-8"?>
<p:tagLst xmlns:p="http://schemas.openxmlformats.org/presentationml/2006/main">
  <p:tag name="KSO_WM_UNIT_INDEX" val="1_1_3"/>
  <p:tag name="KSO_WM_UNIT_TYPE" val="l_h_f"/>
  <p:tag name="KSO_WM_UNIT_SUBTYPE" val="a"/>
  <p:tag name="KSO_WM_TEMPLATE_CATEGORY" val="diagram"/>
  <p:tag name="KSO_WM_TEMPLATE_INDEX" val="19882022"/>
  <p:tag name="KSO_WM_UNIT_ID" val="diagram19882022*l_h_f*1_1_3"/>
  <p:tag name="KSO_WM_DIAGRAM_GROUP_CODE" val="l1-1"/>
  <p:tag name="KSO_WM_TAG_VERSION" val="2.0"/>
  <p:tag name="KSO_WM_BEAUTIFY_FLAG" val="#wm#"/>
</p:tagLst>
</file>

<file path=ppt/tags/tag298.xml><?xml version="1.0" encoding="utf-8"?>
<p:tagLst xmlns:p="http://schemas.openxmlformats.org/presentationml/2006/main">
  <p:tag name="KSO_WM_UNIT_INDEX" val="1_2_1"/>
  <p:tag name="KSO_WM_UNIT_TYPE" val="l_h_i"/>
  <p:tag name="KSO_WM_UNIT_SUBTYPE" val="d"/>
  <p:tag name="KSO_WM_TEMPLATE_CATEGORY" val="diagram"/>
  <p:tag name="KSO_WM_TEMPLATE_INDEX" val="19882022"/>
  <p:tag name="KSO_WM_UNIT_ID" val="diagram19882022*l_h_i*1_2_1"/>
  <p:tag name="KSO_WM_DIAGRAM_GROUP_CODE" val="l1-1"/>
  <p:tag name="KSO_WM_TAG_VERSION" val="2.0"/>
  <p:tag name="KSO_WM_BEAUTIFY_FLAG" val="#wm#"/>
</p:tagLst>
</file>

<file path=ppt/tags/tag299.xml><?xml version="1.0" encoding="utf-8"?>
<p:tagLst xmlns:p="http://schemas.openxmlformats.org/presentationml/2006/main">
  <p:tag name="KSO_WM_UNIT_INDEX" val="1_2_2"/>
  <p:tag name="KSO_WM_UNIT_TYPE" val="l_h_a"/>
  <p:tag name="KSO_WM_TEMPLATE_CATEGORY" val="diagram"/>
  <p:tag name="KSO_WM_TEMPLATE_INDEX" val="19882022"/>
  <p:tag name="KSO_WM_UNIT_ID" val="diagram19882022*l_h_a*1_2_2"/>
  <p:tag name="KSO_WM_DIAGRAM_GROUP_CODE" val="l1-1"/>
  <p:tag name="KSO_WM_TAG_VERSION" val="2.0"/>
  <p:tag name="KSO_WM_BEAUTIFY_FLAG" val="#wm#"/>
</p:tagLst>
</file>

<file path=ppt/tags/tag3.xml><?xml version="1.0" encoding="utf-8"?>
<p:tagLst xmlns:p="http://schemas.openxmlformats.org/presentationml/2006/main">
  <p:tag name="KSO_WM_UNIT_INDEX" val="9"/>
  <p:tag name="KSO_WM_UNIT_TYPE" val="i"/>
  <p:tag name="KSO_WM_UNIT_SUBTYPE" val="h"/>
  <p:tag name="KSO_WM_BEAUTIFY_FLAG" val="#wm#"/>
</p:tagLst>
</file>

<file path=ppt/tags/tag30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300.xml><?xml version="1.0" encoding="utf-8"?>
<p:tagLst xmlns:p="http://schemas.openxmlformats.org/presentationml/2006/main">
  <p:tag name="KSO_WM_UNIT_INDEX" val="1_2_3"/>
  <p:tag name="KSO_WM_UNIT_TYPE" val="l_h_f"/>
  <p:tag name="KSO_WM_UNIT_SUBTYPE" val="a"/>
  <p:tag name="KSO_WM_TEMPLATE_CATEGORY" val="diagram"/>
  <p:tag name="KSO_WM_TEMPLATE_INDEX" val="19882022"/>
  <p:tag name="KSO_WM_UNIT_ID" val="diagram19882022*l_h_f*1_2_3"/>
  <p:tag name="KSO_WM_DIAGRAM_GROUP_CODE" val="l1-1"/>
  <p:tag name="KSO_WM_TAG_VERSION" val="2.0"/>
  <p:tag name="KSO_WM_BEAUTIFY_FLAG" val="#wm#"/>
</p:tagLst>
</file>

<file path=ppt/tags/tag301.xml><?xml version="1.0" encoding="utf-8"?>
<p:tagLst xmlns:p="http://schemas.openxmlformats.org/presentationml/2006/main">
  <p:tag name="KSO_WM_UNIT_INDEX" val="1_3_1"/>
  <p:tag name="KSO_WM_UNIT_TYPE" val="l_h_i"/>
  <p:tag name="KSO_WM_UNIT_SUBTYPE" val="d"/>
  <p:tag name="KSO_WM_TEMPLATE_CATEGORY" val="diagram"/>
  <p:tag name="KSO_WM_TEMPLATE_INDEX" val="19882022"/>
  <p:tag name="KSO_WM_UNIT_ID" val="diagram19882022*l_h_i*1_3_1"/>
  <p:tag name="KSO_WM_DIAGRAM_GROUP_CODE" val="l1-1"/>
  <p:tag name="KSO_WM_TAG_VERSION" val="2.0"/>
  <p:tag name="KSO_WM_BEAUTIFY_FLAG" val="#wm#"/>
</p:tagLst>
</file>

<file path=ppt/tags/tag302.xml><?xml version="1.0" encoding="utf-8"?>
<p:tagLst xmlns:p="http://schemas.openxmlformats.org/presentationml/2006/main">
  <p:tag name="KSO_WM_UNIT_INDEX" val="1_3_2"/>
  <p:tag name="KSO_WM_UNIT_TYPE" val="l_h_a"/>
  <p:tag name="KSO_WM_TEMPLATE_CATEGORY" val="diagram"/>
  <p:tag name="KSO_WM_TEMPLATE_INDEX" val="19882022"/>
  <p:tag name="KSO_WM_UNIT_ID" val="diagram19882022*l_h_a*1_3_2"/>
  <p:tag name="KSO_WM_DIAGRAM_GROUP_CODE" val="l1-1"/>
  <p:tag name="KSO_WM_TAG_VERSION" val="2.0"/>
  <p:tag name="KSO_WM_BEAUTIFY_FLAG" val="#wm#"/>
</p:tagLst>
</file>

<file path=ppt/tags/tag303.xml><?xml version="1.0" encoding="utf-8"?>
<p:tagLst xmlns:p="http://schemas.openxmlformats.org/presentationml/2006/main">
  <p:tag name="KSO_WM_UNIT_INDEX" val="1_3_3"/>
  <p:tag name="KSO_WM_UNIT_TYPE" val="l_h_f"/>
  <p:tag name="KSO_WM_UNIT_SUBTYPE" val="a"/>
  <p:tag name="KSO_WM_TEMPLATE_CATEGORY" val="diagram"/>
  <p:tag name="KSO_WM_TEMPLATE_INDEX" val="19882022"/>
  <p:tag name="KSO_WM_UNIT_ID" val="diagram19882022*l_h_f*1_3_3"/>
  <p:tag name="KSO_WM_DIAGRAM_GROUP_CODE" val="l1-1"/>
  <p:tag name="KSO_WM_TAG_VERSION" val="2.0"/>
  <p:tag name="KSO_WM_BEAUTIFY_FLAG" val="#wm#"/>
</p:tagLst>
</file>

<file path=ppt/tags/tag304.xml><?xml version="1.0" encoding="utf-8"?>
<p:tagLst xmlns:p="http://schemas.openxmlformats.org/presentationml/2006/main">
  <p:tag name="KSO_WM_SLIDE_TYPE" val="text"/>
  <p:tag name="KSO_WM_BEAUTIFY_FLAG" val="#wm#"/>
</p:tagLst>
</file>

<file path=ppt/tags/tag305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0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307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308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09.xml><?xml version="1.0" encoding="utf-8"?>
<p:tagLst xmlns:p="http://schemas.openxmlformats.org/presentationml/2006/main">
  <p:tag name="KSO_WM_UNIT_INDEX" val="1_1_2"/>
  <p:tag name="KSO_WM_UNIT_TYPE" val="l_h_f"/>
  <p:tag name="KSO_WM_UNIT_SUBTYPE" val="a"/>
  <p:tag name="KSO_WM_TEMPLATE_CATEGORY" val="diagram"/>
  <p:tag name="KSO_WM_TEMPLATE_INDEX" val="19882022"/>
  <p:tag name="KSO_WM_UNIT_ID" val="diagram19882022*l_h_f*1_1_2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310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1.xml><?xml version="1.0" encoding="utf-8"?>
<p:tagLst xmlns:p="http://schemas.openxmlformats.org/presentationml/2006/main">
  <p:tag name="KSO_WM_UNIT_INDEX" val="1_3_2"/>
  <p:tag name="KSO_WM_UNIT_TYPE" val="l_h_f"/>
  <p:tag name="KSO_WM_UNIT_SUBTYPE" val="a"/>
  <p:tag name="KSO_WM_TEMPLATE_CATEGORY" val="diagram"/>
  <p:tag name="KSO_WM_TEMPLATE_INDEX" val="19882022"/>
  <p:tag name="KSO_WM_UNIT_ID" val="diagram19882022*l_h_f*1_3_2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2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3.xml><?xml version="1.0" encoding="utf-8"?>
<p:tagLst xmlns:p="http://schemas.openxmlformats.org/presentationml/2006/main">
  <p:tag name="KSO_WM_UNIT_INDEX" val="1_2_2"/>
  <p:tag name="KSO_WM_UNIT_TYPE" val="l_h_f"/>
  <p:tag name="KSO_WM_UNIT_SUBTYPE" val="a"/>
  <p:tag name="KSO_WM_TEMPLATE_CATEGORY" val="diagram"/>
  <p:tag name="KSO_WM_TEMPLATE_INDEX" val="19882022"/>
  <p:tag name="KSO_WM_UNIT_ID" val="diagram19882022*l_h_f*1_2_2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4.xml><?xml version="1.0" encoding="utf-8"?>
<p:tagLst xmlns:p="http://schemas.openxmlformats.org/presentationml/2006/main">
  <p:tag name="KSO_WM_UNIT_INDEX" val="1_4_1"/>
  <p:tag name="KSO_WM_UNIT_TYPE" val="l_h_a"/>
  <p:tag name="KSO_WM_TEMPLATE_CATEGORY" val="diagram"/>
  <p:tag name="KSO_WM_TEMPLATE_INDEX" val="19882022"/>
  <p:tag name="KSO_WM_UNIT_ID" val="diagram19882022*l_h_a*1_4_1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5.xml><?xml version="1.0" encoding="utf-8"?>
<p:tagLst xmlns:p="http://schemas.openxmlformats.org/presentationml/2006/main">
  <p:tag name="KSO_WM_UNIT_INDEX" val="1_4_2"/>
  <p:tag name="KSO_WM_UNIT_TYPE" val="l_h_f"/>
  <p:tag name="KSO_WM_UNIT_SUBTYPE" val="a"/>
  <p:tag name="KSO_WM_TEMPLATE_CATEGORY" val="diagram"/>
  <p:tag name="KSO_WM_TEMPLATE_INDEX" val="19882022"/>
  <p:tag name="KSO_WM_UNIT_ID" val="diagram19882022*l_h_f*1_4_2"/>
  <p:tag name="KSO_WM_DIAGRAM_GROUP_CODE" val="l1-1"/>
  <p:tag name="KSO_WM_TAG_VERSION" val="2.0"/>
  <p:tag name="KSO_WM_BEAUTIFY_FLAG" val="#wm#"/>
  <p:tag name="KSO_WM_DIAGRAM_VIRTUALLY_FRAME" val="{&quot;height&quot;:325.9,&quot;left&quot;:45.8,&quot;top&quot;:167,&quot;width&quot;:880.85}"/>
</p:tagLst>
</file>

<file path=ppt/tags/tag316.xml><?xml version="1.0" encoding="utf-8"?>
<p:tagLst xmlns:p="http://schemas.openxmlformats.org/presentationml/2006/main">
  <p:tag name="KSO_WM_SLIDE_TYPE" val="text"/>
  <p:tag name="KSO_WM_BEAUTIFY_FLAG" val="#wm#"/>
</p:tagLst>
</file>

<file path=ppt/tags/tag31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18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319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32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320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321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322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323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324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325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326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327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328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329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33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30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331.xml><?xml version="1.0" encoding="utf-8"?>
<p:tagLst xmlns:p="http://schemas.openxmlformats.org/presentationml/2006/main">
  <p:tag name="KSO_WM_SLIDE_TYPE" val="sectionTitle"/>
  <p:tag name="KSO_WM_BEAUTIFY_FLAG" val="#wm#"/>
</p:tagLst>
</file>

<file path=ppt/tags/tag33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33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334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35.xml><?xml version="1.0" encoding="utf-8"?>
<p:tagLst xmlns:p="http://schemas.openxmlformats.org/presentationml/2006/main">
  <p:tag name="KSO_WM_UNIT_INDEX" val="1_1_2"/>
  <p:tag name="KSO_WM_UNIT_TYPE" val="l_h_f"/>
  <p:tag name="KSO_WM_UNIT_SUBTYPE" val="a"/>
  <p:tag name="KSO_WM_TEMPLATE_CATEGORY" val="diagram"/>
  <p:tag name="KSO_WM_TEMPLATE_INDEX" val="19882022"/>
  <p:tag name="KSO_WM_UNIT_ID" val="diagram19882022*l_h_f*1_1_2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36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37.xml><?xml version="1.0" encoding="utf-8"?>
<p:tagLst xmlns:p="http://schemas.openxmlformats.org/presentationml/2006/main">
  <p:tag name="KSO_WM_UNIT_INDEX" val="1_3_2"/>
  <p:tag name="KSO_WM_UNIT_TYPE" val="l_h_f"/>
  <p:tag name="KSO_WM_UNIT_SUBTYPE" val="a"/>
  <p:tag name="KSO_WM_TEMPLATE_CATEGORY" val="diagram"/>
  <p:tag name="KSO_WM_TEMPLATE_INDEX" val="19882022"/>
  <p:tag name="KSO_WM_UNIT_ID" val="diagram19882022*l_h_f*1_3_2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38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39.xml><?xml version="1.0" encoding="utf-8"?>
<p:tagLst xmlns:p="http://schemas.openxmlformats.org/presentationml/2006/main">
  <p:tag name="KSO_WM_UNIT_INDEX" val="1_2_2"/>
  <p:tag name="KSO_WM_UNIT_TYPE" val="l_h_f"/>
  <p:tag name="KSO_WM_UNIT_SUBTYPE" val="a"/>
  <p:tag name="KSO_WM_TEMPLATE_CATEGORY" val="diagram"/>
  <p:tag name="KSO_WM_TEMPLATE_INDEX" val="19882022"/>
  <p:tag name="KSO_WM_UNIT_ID" val="diagram19882022*l_h_f*1_2_2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4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40.xml><?xml version="1.0" encoding="utf-8"?>
<p:tagLst xmlns:p="http://schemas.openxmlformats.org/presentationml/2006/main">
  <p:tag name="KSO_WM_UNIT_INDEX" val="1_4_1"/>
  <p:tag name="KSO_WM_UNIT_TYPE" val="l_h_a"/>
  <p:tag name="KSO_WM_TEMPLATE_CATEGORY" val="diagram"/>
  <p:tag name="KSO_WM_TEMPLATE_INDEX" val="19882022"/>
  <p:tag name="KSO_WM_UNIT_ID" val="diagram19882022*l_h_a*1_4_1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41.xml><?xml version="1.0" encoding="utf-8"?>
<p:tagLst xmlns:p="http://schemas.openxmlformats.org/presentationml/2006/main">
  <p:tag name="KSO_WM_UNIT_INDEX" val="1_4_2"/>
  <p:tag name="KSO_WM_UNIT_TYPE" val="l_h_f"/>
  <p:tag name="KSO_WM_UNIT_SUBTYPE" val="a"/>
  <p:tag name="KSO_WM_TEMPLATE_CATEGORY" val="diagram"/>
  <p:tag name="KSO_WM_TEMPLATE_INDEX" val="19882022"/>
  <p:tag name="KSO_WM_UNIT_ID" val="diagram19882022*l_h_f*1_4_2"/>
  <p:tag name="KSO_WM_DIAGRAM_GROUP_CODE" val="l1-1"/>
  <p:tag name="KSO_WM_TAG_VERSION" val="2.0"/>
  <p:tag name="KSO_WM_BEAUTIFY_FLAG" val="#wm#"/>
  <p:tag name="KSO_WM_DIAGRAM_VIRTUALLY_FRAME" val="{&quot;height&quot;:373.1,&quot;left&quot;:56.45,&quot;top&quot;:150.55,&quot;width&quot;:853.35}"/>
</p:tagLst>
</file>

<file path=ppt/tags/tag342.xml><?xml version="1.0" encoding="utf-8"?>
<p:tagLst xmlns:p="http://schemas.openxmlformats.org/presentationml/2006/main">
  <p:tag name="KSO_WM_SLIDE_TYPE" val="text"/>
  <p:tag name="KSO_WM_BEAUTIFY_FLAG" val="#wm#"/>
</p:tagLst>
</file>

<file path=ppt/tags/tag343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344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345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46.xml><?xml version="1.0" encoding="utf-8"?>
<p:tagLst xmlns:p="http://schemas.openxmlformats.org/presentationml/2006/main">
  <p:tag name="KSO_WM_UNIT_INDEX" val="1_1_2"/>
  <p:tag name="KSO_WM_UNIT_TYPE" val="l_h_i"/>
  <p:tag name="KSO_WM_UNIT_SUBTYPE" val="d"/>
  <p:tag name="KSO_WM_TEMPLATE_CATEGORY" val="diagram"/>
  <p:tag name="KSO_WM_TEMPLATE_INDEX" val="19882022"/>
  <p:tag name="KSO_WM_UNIT_ID" val="diagram19882022*l_h_i*1_1_2"/>
  <p:tag name="KSO_WM_DIAGRAM_GROUP_CODE" val="l1-1"/>
  <p:tag name="KSO_WM_TAG_VERSION" val="2.0"/>
  <p:tag name="KSO_WM_BEAUTIFY_FLAG" val="#wm#"/>
</p:tagLst>
</file>

<file path=ppt/tags/tag347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</p:tagLst>
</file>

<file path=ppt/tags/tag348.xml><?xml version="1.0" encoding="utf-8"?>
<p:tagLst xmlns:p="http://schemas.openxmlformats.org/presentationml/2006/main">
  <p:tag name="KSO_WM_UNIT_INDEX" val="1_1_3"/>
  <p:tag name="KSO_WM_UNIT_TYPE" val="l_h_f"/>
  <p:tag name="KSO_WM_UNIT_SUBTYPE" val="a"/>
  <p:tag name="KSO_WM_TEMPLATE_CATEGORY" val="diagram"/>
  <p:tag name="KSO_WM_TEMPLATE_INDEX" val="19882022"/>
  <p:tag name="KSO_WM_UNIT_ID" val="diagram19882022*l_h_f*1_1_3"/>
  <p:tag name="KSO_WM_DIAGRAM_GROUP_CODE" val="l1-1"/>
  <p:tag name="KSO_WM_TAG_VERSION" val="2.0"/>
  <p:tag name="KSO_WM_BEAUTIFY_FLAG" val="#wm#"/>
</p:tagLst>
</file>

<file path=ppt/tags/tag349.xml><?xml version="1.0" encoding="utf-8"?>
<p:tagLst xmlns:p="http://schemas.openxmlformats.org/presentationml/2006/main">
  <p:tag name="KSO_WM_UNIT_INDEX" val="1_2_2"/>
  <p:tag name="KSO_WM_UNIT_TYPE" val="l_h_i"/>
  <p:tag name="KSO_WM_UNIT_SUBTYPE" val="d"/>
  <p:tag name="KSO_WM_TEMPLATE_CATEGORY" val="diagram"/>
  <p:tag name="KSO_WM_TEMPLATE_INDEX" val="19882022"/>
  <p:tag name="KSO_WM_UNIT_ID" val="diagram19882022*l_h_i*1_2_2"/>
  <p:tag name="KSO_WM_DIAGRAM_GROUP_CODE" val="l1-1"/>
  <p:tag name="KSO_WM_TAG_VERSION" val="2.0"/>
  <p:tag name="KSO_WM_BEAUTIFY_FLAG" val="#wm#"/>
</p:tagLst>
</file>

<file path=ppt/tags/tag35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350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</p:tagLst>
</file>

<file path=ppt/tags/tag351.xml><?xml version="1.0" encoding="utf-8"?>
<p:tagLst xmlns:p="http://schemas.openxmlformats.org/presentationml/2006/main">
  <p:tag name="KSO_WM_UNIT_INDEX" val="1_2_3"/>
  <p:tag name="KSO_WM_UNIT_TYPE" val="l_h_f"/>
  <p:tag name="KSO_WM_UNIT_SUBTYPE" val="a"/>
  <p:tag name="KSO_WM_TEMPLATE_CATEGORY" val="diagram"/>
  <p:tag name="KSO_WM_TEMPLATE_INDEX" val="19882022"/>
  <p:tag name="KSO_WM_UNIT_ID" val="diagram19882022*l_h_f*1_2_3"/>
  <p:tag name="KSO_WM_DIAGRAM_GROUP_CODE" val="l1-1"/>
  <p:tag name="KSO_WM_TAG_VERSION" val="2.0"/>
  <p:tag name="KSO_WM_BEAUTIFY_FLAG" val="#wm#"/>
</p:tagLst>
</file>

<file path=ppt/tags/tag352.xml><?xml version="1.0" encoding="utf-8"?>
<p:tagLst xmlns:p="http://schemas.openxmlformats.org/presentationml/2006/main">
  <p:tag name="KSO_WM_UNIT_INDEX" val="1_3_2"/>
  <p:tag name="KSO_WM_UNIT_TYPE" val="l_h_i"/>
  <p:tag name="KSO_WM_UNIT_SUBTYPE" val="d"/>
  <p:tag name="KSO_WM_TEMPLATE_CATEGORY" val="diagram"/>
  <p:tag name="KSO_WM_TEMPLATE_INDEX" val="19882022"/>
  <p:tag name="KSO_WM_UNIT_ID" val="diagram19882022*l_h_i*1_3_2"/>
  <p:tag name="KSO_WM_DIAGRAM_GROUP_CODE" val="l1-1"/>
  <p:tag name="KSO_WM_TAG_VERSION" val="2.0"/>
  <p:tag name="KSO_WM_BEAUTIFY_FLAG" val="#wm#"/>
</p:tagLst>
</file>

<file path=ppt/tags/tag353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</p:tagLst>
</file>

<file path=ppt/tags/tag354.xml><?xml version="1.0" encoding="utf-8"?>
<p:tagLst xmlns:p="http://schemas.openxmlformats.org/presentationml/2006/main">
  <p:tag name="KSO_WM_UNIT_INDEX" val="1_3_3"/>
  <p:tag name="KSO_WM_UNIT_TYPE" val="l_h_f"/>
  <p:tag name="KSO_WM_UNIT_SUBTYPE" val="a"/>
  <p:tag name="KSO_WM_TEMPLATE_CATEGORY" val="diagram"/>
  <p:tag name="KSO_WM_TEMPLATE_INDEX" val="19882022"/>
  <p:tag name="KSO_WM_UNIT_ID" val="diagram19882022*l_h_f*1_3_3"/>
  <p:tag name="KSO_WM_DIAGRAM_GROUP_CODE" val="l1-1"/>
  <p:tag name="KSO_WM_TAG_VERSION" val="2.0"/>
  <p:tag name="KSO_WM_BEAUTIFY_FLAG" val="#wm#"/>
</p:tagLst>
</file>

<file path=ppt/tags/tag355.xml><?xml version="1.0" encoding="utf-8"?>
<p:tagLst xmlns:p="http://schemas.openxmlformats.org/presentationml/2006/main">
  <p:tag name="KSO_WM_SLIDE_TYPE" val="text"/>
  <p:tag name="KSO_WM_BEAUTIFY_FLAG" val="#wm#"/>
</p:tagLst>
</file>

<file path=ppt/tags/tag356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57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358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359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36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360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361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362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363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364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365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366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367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368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369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37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370.xml><?xml version="1.0" encoding="utf-8"?>
<p:tagLst xmlns:p="http://schemas.openxmlformats.org/presentationml/2006/main">
  <p:tag name="KSO_WM_SLIDE_TYPE" val="sectionTitle"/>
  <p:tag name="KSO_WM_BEAUTIFY_FLAG" val="#wm#"/>
</p:tagLst>
</file>

<file path=ppt/tags/tag371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72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373.xml><?xml version="1.0" encoding="utf-8"?>
<p:tagLst xmlns:p="http://schemas.openxmlformats.org/presentationml/2006/main">
  <p:tag name="KSO_WM_UNIT_INDEX" val="1_1_2"/>
  <p:tag name="KSO_WM_UNIT_TYPE" val="l_h_i"/>
  <p:tag name="KSO_WM_UNIT_SUBTYPE" val="d"/>
  <p:tag name="KSO_WM_TEMPLATE_CATEGORY" val="diagram"/>
  <p:tag name="KSO_WM_TEMPLATE_INDEX" val="19882022"/>
  <p:tag name="KSO_WM_UNIT_ID" val="diagram19882022*l_h_i*1_1_2"/>
  <p:tag name="KSO_WM_DIAGRAM_GROUP_CODE" val="l1-1"/>
  <p:tag name="KSO_WM_TAG_VERSION" val="2.0"/>
  <p:tag name="KSO_WM_BEAUTIFY_FLAG" val="#wm#"/>
</p:tagLst>
</file>

<file path=ppt/tags/tag374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</p:tagLst>
</file>

<file path=ppt/tags/tag375.xml><?xml version="1.0" encoding="utf-8"?>
<p:tagLst xmlns:p="http://schemas.openxmlformats.org/presentationml/2006/main">
  <p:tag name="KSO_WM_UNIT_INDEX" val="1_1_3"/>
  <p:tag name="KSO_WM_UNIT_TYPE" val="l_h_f"/>
  <p:tag name="KSO_WM_UNIT_SUBTYPE" val="a"/>
  <p:tag name="KSO_WM_TEMPLATE_CATEGORY" val="diagram"/>
  <p:tag name="KSO_WM_TEMPLATE_INDEX" val="19882022"/>
  <p:tag name="KSO_WM_UNIT_ID" val="diagram19882022*l_h_f*1_1_3"/>
  <p:tag name="KSO_WM_DIAGRAM_GROUP_CODE" val="l1-1"/>
  <p:tag name="KSO_WM_TAG_VERSION" val="2.0"/>
  <p:tag name="KSO_WM_BEAUTIFY_FLAG" val="#wm#"/>
</p:tagLst>
</file>

<file path=ppt/tags/tag376.xml><?xml version="1.0" encoding="utf-8"?>
<p:tagLst xmlns:p="http://schemas.openxmlformats.org/presentationml/2006/main">
  <p:tag name="KSO_WM_UNIT_INDEX" val="1_2_2"/>
  <p:tag name="KSO_WM_UNIT_TYPE" val="l_h_i"/>
  <p:tag name="KSO_WM_UNIT_SUBTYPE" val="d"/>
  <p:tag name="KSO_WM_TEMPLATE_CATEGORY" val="diagram"/>
  <p:tag name="KSO_WM_TEMPLATE_INDEX" val="19882022"/>
  <p:tag name="KSO_WM_UNIT_ID" val="diagram19882022*l_h_i*1_2_2"/>
  <p:tag name="KSO_WM_DIAGRAM_GROUP_CODE" val="l1-1"/>
  <p:tag name="KSO_WM_TAG_VERSION" val="2.0"/>
  <p:tag name="KSO_WM_BEAUTIFY_FLAG" val="#wm#"/>
</p:tagLst>
</file>

<file path=ppt/tags/tag377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</p:tagLst>
</file>

<file path=ppt/tags/tag378.xml><?xml version="1.0" encoding="utf-8"?>
<p:tagLst xmlns:p="http://schemas.openxmlformats.org/presentationml/2006/main">
  <p:tag name="KSO_WM_UNIT_INDEX" val="1_2_3"/>
  <p:tag name="KSO_WM_UNIT_TYPE" val="l_h_f"/>
  <p:tag name="KSO_WM_UNIT_SUBTYPE" val="a"/>
  <p:tag name="KSO_WM_TEMPLATE_CATEGORY" val="diagram"/>
  <p:tag name="KSO_WM_TEMPLATE_INDEX" val="19882022"/>
  <p:tag name="KSO_WM_UNIT_ID" val="diagram19882022*l_h_f*1_2_3"/>
  <p:tag name="KSO_WM_DIAGRAM_GROUP_CODE" val="l1-1"/>
  <p:tag name="KSO_WM_TAG_VERSION" val="2.0"/>
  <p:tag name="KSO_WM_BEAUTIFY_FLAG" val="#wm#"/>
</p:tagLst>
</file>

<file path=ppt/tags/tag379.xml><?xml version="1.0" encoding="utf-8"?>
<p:tagLst xmlns:p="http://schemas.openxmlformats.org/presentationml/2006/main">
  <p:tag name="KSO_WM_UNIT_INDEX" val="1_3_2"/>
  <p:tag name="KSO_WM_UNIT_TYPE" val="l_h_i"/>
  <p:tag name="KSO_WM_UNIT_SUBTYPE" val="d"/>
  <p:tag name="KSO_WM_TEMPLATE_CATEGORY" val="diagram"/>
  <p:tag name="KSO_WM_TEMPLATE_INDEX" val="19882022"/>
  <p:tag name="KSO_WM_UNIT_ID" val="diagram19882022*l_h_i*1_3_2"/>
  <p:tag name="KSO_WM_DIAGRAM_GROUP_CODE" val="l1-1"/>
  <p:tag name="KSO_WM_TAG_VERSION" val="2.0"/>
  <p:tag name="KSO_WM_BEAUTIFY_FLAG" val="#wm#"/>
</p:tagLst>
</file>

<file path=ppt/tags/tag38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380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</p:tagLst>
</file>

<file path=ppt/tags/tag381.xml><?xml version="1.0" encoding="utf-8"?>
<p:tagLst xmlns:p="http://schemas.openxmlformats.org/presentationml/2006/main">
  <p:tag name="KSO_WM_UNIT_INDEX" val="1_3_3"/>
  <p:tag name="KSO_WM_UNIT_TYPE" val="l_h_f"/>
  <p:tag name="KSO_WM_UNIT_SUBTYPE" val="a"/>
  <p:tag name="KSO_WM_TEMPLATE_CATEGORY" val="diagram"/>
  <p:tag name="KSO_WM_TEMPLATE_INDEX" val="19882022"/>
  <p:tag name="KSO_WM_UNIT_ID" val="diagram19882022*l_h_f*1_3_3"/>
  <p:tag name="KSO_WM_DIAGRAM_GROUP_CODE" val="l1-1"/>
  <p:tag name="KSO_WM_TAG_VERSION" val="2.0"/>
  <p:tag name="KSO_WM_BEAUTIFY_FLAG" val="#wm#"/>
</p:tagLst>
</file>

<file path=ppt/tags/tag382.xml><?xml version="1.0" encoding="utf-8"?>
<p:tagLst xmlns:p="http://schemas.openxmlformats.org/presentationml/2006/main">
  <p:tag name="KSO_WM_SLIDE_TYPE" val="text"/>
  <p:tag name="KSO_WM_BEAUTIFY_FLAG" val="#wm#"/>
</p:tagLst>
</file>

<file path=ppt/tags/tag383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384.xml><?xml version="1.0" encoding="utf-8"?>
<p:tagLst xmlns:p="http://schemas.openxmlformats.org/presentationml/2006/main">
  <p:tag name="KSO_WM_UNIT_INDEX" val="5"/>
  <p:tag name="KSO_WM_UNIT_TYPE" val="j"/>
  <p:tag name="KSO_WM_BEAUTIFY_FLAG" val="#wm#"/>
</p:tagLst>
</file>

<file path=ppt/tags/tag385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386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38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88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389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39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390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</p:tagLst>
</file>

<file path=ppt/tags/tag391.xml><?xml version="1.0" encoding="utf-8"?>
<p:tagLst xmlns:p="http://schemas.openxmlformats.org/presentationml/2006/main">
  <p:tag name="KSO_WM_UNIT_INDEX" val="1_1_2"/>
  <p:tag name="KSO_WM_UNIT_TYPE" val="l_h_f"/>
  <p:tag name="KSO_WM_UNIT_SUBTYPE" val="a"/>
  <p:tag name="KSO_WM_TEMPLATE_CATEGORY" val="diagram"/>
  <p:tag name="KSO_WM_TEMPLATE_INDEX" val="19882022"/>
  <p:tag name="KSO_WM_UNIT_ID" val="diagram19882022*l_h_f*1_1_2"/>
  <p:tag name="KSO_WM_DIAGRAM_GROUP_CODE" val="l1-1"/>
  <p:tag name="KSO_WM_TAG_VERSION" val="2.0"/>
  <p:tag name="KSO_WM_BEAUTIFY_FLAG" val="#wm#"/>
</p:tagLst>
</file>

<file path=ppt/tags/tag392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</p:tagLst>
</file>

<file path=ppt/tags/tag393.xml><?xml version="1.0" encoding="utf-8"?>
<p:tagLst xmlns:p="http://schemas.openxmlformats.org/presentationml/2006/main">
  <p:tag name="KSO_WM_UNIT_INDEX" val="1_2_2"/>
  <p:tag name="KSO_WM_UNIT_TYPE" val="l_h_f"/>
  <p:tag name="KSO_WM_UNIT_SUBTYPE" val="a"/>
  <p:tag name="KSO_WM_TEMPLATE_CATEGORY" val="diagram"/>
  <p:tag name="KSO_WM_TEMPLATE_INDEX" val="19882022"/>
  <p:tag name="KSO_WM_UNIT_ID" val="diagram19882022*l_h_f*1_2_2"/>
  <p:tag name="KSO_WM_DIAGRAM_GROUP_CODE" val="l1-1"/>
  <p:tag name="KSO_WM_TAG_VERSION" val="2.0"/>
  <p:tag name="KSO_WM_BEAUTIFY_FLAG" val="#wm#"/>
</p:tagLst>
</file>

<file path=ppt/tags/tag394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</p:tagLst>
</file>

<file path=ppt/tags/tag395.xml><?xml version="1.0" encoding="utf-8"?>
<p:tagLst xmlns:p="http://schemas.openxmlformats.org/presentationml/2006/main">
  <p:tag name="KSO_WM_UNIT_INDEX" val="1_3_2"/>
  <p:tag name="KSO_WM_UNIT_TYPE" val="l_h_f"/>
  <p:tag name="KSO_WM_UNIT_SUBTYPE" val="a"/>
  <p:tag name="KSO_WM_TEMPLATE_CATEGORY" val="diagram"/>
  <p:tag name="KSO_WM_TEMPLATE_INDEX" val="19882022"/>
  <p:tag name="KSO_WM_UNIT_ID" val="diagram19882022*l_h_f*1_3_2"/>
  <p:tag name="KSO_WM_DIAGRAM_GROUP_CODE" val="l1-1"/>
  <p:tag name="KSO_WM_TAG_VERSION" val="2.0"/>
  <p:tag name="KSO_WM_BEAUTIFY_FLAG" val="#wm#"/>
</p:tagLst>
</file>

<file path=ppt/tags/tag396.xml><?xml version="1.0" encoding="utf-8"?>
<p:tagLst xmlns:p="http://schemas.openxmlformats.org/presentationml/2006/main">
  <p:tag name="KSO_WM_SLIDE_TYPE" val="text"/>
  <p:tag name="KSO_WM_BEAUTIFY_FLAG" val="#wm#"/>
</p:tagLst>
</file>

<file path=ppt/tags/tag39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98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399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4.xml><?xml version="1.0" encoding="utf-8"?>
<p:tagLst xmlns:p="http://schemas.openxmlformats.org/presentationml/2006/main">
  <p:tag name="KSO_WM_UNIT_INDEX" val="8"/>
  <p:tag name="KSO_WM_UNIT_TYPE" val="i"/>
  <p:tag name="KSO_WM_UNIT_SUBTYPE" val="h"/>
  <p:tag name="KSO_WM_BEAUTIFY_FLAG" val="#wm#"/>
</p:tagLst>
</file>

<file path=ppt/tags/tag40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400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401.xml><?xml version="1.0" encoding="utf-8"?>
<p:tagLst xmlns:p="http://schemas.openxmlformats.org/presentationml/2006/main">
  <p:tag name="KSO_WM_UNIT_INDEX" val="2"/>
  <p:tag name="KSO_WM_UNIT_TYPE" val="i"/>
  <p:tag name="KSO_WM_UNIT_SUBTYPE" val="h"/>
  <p:tag name="KSO_WM_BEAUTIFY_FLAG" val="#wm#"/>
</p:tagLst>
</file>

<file path=ppt/tags/tag402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403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404.xml><?xml version="1.0" encoding="utf-8"?>
<p:tagLst xmlns:p="http://schemas.openxmlformats.org/presentationml/2006/main">
  <p:tag name="KSO_WM_UNIT_INDEX" val="13"/>
  <p:tag name="KSO_WM_UNIT_TYPE" val="i"/>
  <p:tag name="KSO_WM_UNIT_SUBTYPE" val="h"/>
  <p:tag name="KSO_WM_BEAUTIFY_FLAG" val="#wm#"/>
</p:tagLst>
</file>

<file path=ppt/tags/tag405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406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407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408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409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41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410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411.xml><?xml version="1.0" encoding="utf-8"?>
<p:tagLst xmlns:p="http://schemas.openxmlformats.org/presentationml/2006/main">
  <p:tag name="KSO_WM_SLIDE_TYPE" val="sectionTitle"/>
  <p:tag name="KSO_WM_BEAUTIFY_FLAG" val="#wm#"/>
</p:tagLst>
</file>

<file path=ppt/tags/tag41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13.xml><?xml version="1.0" encoding="utf-8"?>
<p:tagLst xmlns:p="http://schemas.openxmlformats.org/presentationml/2006/main">
  <p:tag name="KSO_WM_UNIT_INDEX" val="4"/>
  <p:tag name="KSO_WM_UNIT_TYPE" val="a"/>
  <p:tag name="KSO_WM_BEAUTIFY_FLAG" val="#wm#"/>
</p:tagLst>
</file>

<file path=ppt/tags/tag414.xml><?xml version="1.0" encoding="utf-8"?>
<p:tagLst xmlns:p="http://schemas.openxmlformats.org/presentationml/2006/main">
  <p:tag name="KSO_WM_UNIT_INDEX" val="5"/>
  <p:tag name="KSO_WM_UNIT_TYPE" val="j"/>
  <p:tag name="KSO_WM_BEAUTIFY_FLAG" val="#wm#"/>
</p:tagLst>
</file>

<file path=ppt/tags/tag415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</p:tagLst>
</file>

<file path=ppt/tags/tag416.xml><?xml version="1.0" encoding="utf-8"?>
<p:tagLst xmlns:p="http://schemas.openxmlformats.org/presentationml/2006/main">
  <p:tag name="KSO_WM_UNIT_INDEX" val="1_1_2"/>
  <p:tag name="KSO_WM_UNIT_TYPE" val="l_h_f"/>
  <p:tag name="KSO_WM_UNIT_SUBTYPE" val="a"/>
  <p:tag name="KSO_WM_TEMPLATE_CATEGORY" val="diagram"/>
  <p:tag name="KSO_WM_TEMPLATE_INDEX" val="19882022"/>
  <p:tag name="KSO_WM_UNIT_ID" val="diagram19882022*l_h_f*1_1_2"/>
  <p:tag name="KSO_WM_DIAGRAM_GROUP_CODE" val="l1-1"/>
  <p:tag name="KSO_WM_TAG_VERSION" val="2.0"/>
  <p:tag name="KSO_WM_BEAUTIFY_FLAG" val="#wm#"/>
</p:tagLst>
</file>

<file path=ppt/tags/tag417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</p:tagLst>
</file>

<file path=ppt/tags/tag418.xml><?xml version="1.0" encoding="utf-8"?>
<p:tagLst xmlns:p="http://schemas.openxmlformats.org/presentationml/2006/main">
  <p:tag name="KSO_WM_UNIT_INDEX" val="1_2_2"/>
  <p:tag name="KSO_WM_UNIT_TYPE" val="l_h_f"/>
  <p:tag name="KSO_WM_UNIT_SUBTYPE" val="a"/>
  <p:tag name="KSO_WM_TEMPLATE_CATEGORY" val="diagram"/>
  <p:tag name="KSO_WM_TEMPLATE_INDEX" val="19882022"/>
  <p:tag name="KSO_WM_UNIT_ID" val="diagram19882022*l_h_f*1_2_2"/>
  <p:tag name="KSO_WM_DIAGRAM_GROUP_CODE" val="l1-1"/>
  <p:tag name="KSO_WM_TAG_VERSION" val="2.0"/>
  <p:tag name="KSO_WM_BEAUTIFY_FLAG" val="#wm#"/>
</p:tagLst>
</file>

<file path=ppt/tags/tag419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</p:tagLst>
</file>

<file path=ppt/tags/tag42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420.xml><?xml version="1.0" encoding="utf-8"?>
<p:tagLst xmlns:p="http://schemas.openxmlformats.org/presentationml/2006/main">
  <p:tag name="KSO_WM_UNIT_INDEX" val="1_3_2"/>
  <p:tag name="KSO_WM_UNIT_TYPE" val="l_h_f"/>
  <p:tag name="KSO_WM_UNIT_SUBTYPE" val="a"/>
  <p:tag name="KSO_WM_TEMPLATE_CATEGORY" val="diagram"/>
  <p:tag name="KSO_WM_TEMPLATE_INDEX" val="19882022"/>
  <p:tag name="KSO_WM_UNIT_ID" val="diagram19882022*l_h_f*1_3_2"/>
  <p:tag name="KSO_WM_DIAGRAM_GROUP_CODE" val="l1-1"/>
  <p:tag name="KSO_WM_TAG_VERSION" val="2.0"/>
  <p:tag name="KSO_WM_BEAUTIFY_FLAG" val="#wm#"/>
</p:tagLst>
</file>

<file path=ppt/tags/tag421.xml><?xml version="1.0" encoding="utf-8"?>
<p:tagLst xmlns:p="http://schemas.openxmlformats.org/presentationml/2006/main">
  <p:tag name="KSO_WM_SLIDE_TYPE" val="text"/>
  <p:tag name="KSO_WM_BEAUTIFY_FLAG" val="#wm#"/>
</p:tagLst>
</file>

<file path=ppt/tags/tag422.xml><?xml version="1.0" encoding="utf-8"?>
<p:tagLst xmlns:p="http://schemas.openxmlformats.org/presentationml/2006/main">
  <p:tag name="KSO_WM_UNIT_INDEX" val="1"/>
  <p:tag name="KSO_WM_UNIT_TYPE" val="i"/>
  <p:tag name="KSO_WM_UNIT_SUBTYPE" val="h"/>
  <p:tag name="KSO_WM_BEAUTIFY_FLAG" val="#wm#"/>
</p:tagLst>
</file>

<file path=ppt/tags/tag423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424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425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426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427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428.xml><?xml version="1.0" encoding="utf-8"?>
<p:tagLst xmlns:p="http://schemas.openxmlformats.org/presentationml/2006/main">
  <p:tag name="KSO_WM_UNIT_INDEX" val="9"/>
  <p:tag name="KSO_WM_UNIT_TYPE" val="i"/>
  <p:tag name="KSO_WM_UNIT_SUBTYPE" val="h"/>
  <p:tag name="KSO_WM_BEAUTIFY_FLAG" val="#wm#"/>
</p:tagLst>
</file>

<file path=ppt/tags/tag429.xml><?xml version="1.0" encoding="utf-8"?>
<p:tagLst xmlns:p="http://schemas.openxmlformats.org/presentationml/2006/main">
  <p:tag name="KSO_WM_UNIT_INDEX" val="13"/>
  <p:tag name="KSO_WM_UNIT_TYPE" val="f"/>
  <p:tag name="KSO_WM_UNIT_SUBTYPE" val="b"/>
  <p:tag name="KSO_WM_BEAUTIFY_FLAG" val="#wm#"/>
</p:tagLst>
</file>

<file path=ppt/tags/tag43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430.xml><?xml version="1.0" encoding="utf-8"?>
<p:tagLst xmlns:p="http://schemas.openxmlformats.org/presentationml/2006/main">
  <p:tag name="KSO_WM_UNIT_INDEX" val="15"/>
  <p:tag name="KSO_WM_UNIT_TYPE" val="f"/>
  <p:tag name="KSO_WM_UNIT_SUBTYPE" val="c"/>
  <p:tag name="KSO_WM_BEAUTIFY_FLAG" val="#wm#"/>
</p:tagLst>
</file>

<file path=ppt/tags/tag431.xml><?xml version="1.0" encoding="utf-8"?>
<p:tagLst xmlns:p="http://schemas.openxmlformats.org/presentationml/2006/main">
  <p:tag name="KSO_WM_UNIT_INDEX" val="10"/>
  <p:tag name="KSO_WM_UNIT_TYPE" val="i"/>
  <p:tag name="KSO_WM_UNIT_SUBTYPE" val="h"/>
  <p:tag name="KSO_WM_BEAUTIFY_FLAG" val="#wm#"/>
</p:tagLst>
</file>

<file path=ppt/tags/tag432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43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434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435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436.xml><?xml version="1.0" encoding="utf-8"?>
<p:tagLst xmlns:p="http://schemas.openxmlformats.org/presentationml/2006/main">
  <p:tag name="KSO_WM_SLIDE_TYPE" val="endPage"/>
  <p:tag name="KSO_WM_BEAUTIFY_FLAG" val="#wm#"/>
</p:tagLst>
</file>

<file path=ppt/tags/tag44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45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46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47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48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49.xml><?xml version="1.0" encoding="utf-8"?>
<p:tagLst xmlns:p="http://schemas.openxmlformats.org/presentationml/2006/main">
  <p:tag name="KSO_WM_UNIT_INDEX" val="11"/>
  <p:tag name="KSO_WM_UNIT_TYPE" val="i"/>
  <p:tag name="KSO_WM_UNIT_SUBTYPE" val="h"/>
  <p:tag name="KSO_WM_BEAUTIFY_FLAG" val="#wm#"/>
</p:tagLst>
</file>

<file path=ppt/tags/tag5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50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51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52.xml><?xml version="1.0" encoding="utf-8"?>
<p:tagLst xmlns:p="http://schemas.openxmlformats.org/presentationml/2006/main">
  <p:tag name="KSO_WM_UNIT_INDEX" val="12"/>
  <p:tag name="KSO_WM_UNIT_TYPE" val="i"/>
  <p:tag name="KSO_WM_UNIT_SUBTYPE" val="h"/>
  <p:tag name="KSO_WM_BEAUTIFY_FLAG" val="#wm#"/>
</p:tagLst>
</file>

<file path=ppt/tags/tag53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54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55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56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57.xml><?xml version="1.0" encoding="utf-8"?>
<p:tagLst xmlns:p="http://schemas.openxmlformats.org/presentationml/2006/main">
  <p:tag name="KSO_WM_UNIT_INDEX" val="8"/>
  <p:tag name="KSO_WM_UNIT_TYPE" val="e"/>
  <p:tag name="KSO_WM_BEAUTIFY_FLAG" val="#wm#"/>
</p:tagLst>
</file>

<file path=ppt/tags/tag58.xml><?xml version="1.0" encoding="utf-8"?>
<p:tagLst xmlns:p="http://schemas.openxmlformats.org/presentationml/2006/main">
  <p:tag name="KSO_WM_UNIT_TYPE" val="b"/>
  <p:tag name="KSO_WM_UNIT_INDEX" val="1"/>
</p:tagLst>
</file>

<file path=ppt/tags/tag59.xml><?xml version="1.0" encoding="utf-8"?>
<p:tagLst xmlns:p="http://schemas.openxmlformats.org/presentationml/2006/main">
  <p:tag name="KSO_WM_UNIT_INDEX" val="1"/>
  <p:tag name="KSO_WM_UNIT_TYPE" val="i"/>
  <p:tag name="KSO_WM_UNIT_SUBTYPE" val="h"/>
  <p:tag name="KSO_WM_BEAUTIFY_FLAG" val="#wm#"/>
</p:tagLst>
</file>

<file path=ppt/tags/tag6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60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61.xml><?xml version="1.0" encoding="utf-8"?>
<p:tagLst xmlns:p="http://schemas.openxmlformats.org/presentationml/2006/main">
  <p:tag name="KSO_WM_UNIT_INDEX" val="3"/>
  <p:tag name="KSO_WM_UNIT_TYPE" val="i"/>
  <p:tag name="KSO_WM_UNIT_SUBTYPE" val="h"/>
  <p:tag name="KSO_WM_BEAUTIFY_FLAG" val="#wm#"/>
</p:tagLst>
</file>

<file path=ppt/tags/tag62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63.xml><?xml version="1.0" encoding="utf-8"?>
<p:tagLst xmlns:p="http://schemas.openxmlformats.org/presentationml/2006/main">
  <p:tag name="KSO_WM_UNIT_INDEX" val="5"/>
  <p:tag name="KSO_WM_UNIT_TYPE" val="i"/>
  <p:tag name="KSO_WM_UNIT_SUBTYPE" val="h"/>
  <p:tag name="KSO_WM_BEAUTIFY_FLAG" val="#wm#"/>
</p:tagLst>
</file>

<file path=ppt/tags/tag64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65.xml><?xml version="1.0" encoding="utf-8"?>
<p:tagLst xmlns:p="http://schemas.openxmlformats.org/presentationml/2006/main">
  <p:tag name="KSO_WM_UNIT_INDEX" val="9"/>
  <p:tag name="KSO_WM_UNIT_TYPE" val="i"/>
  <p:tag name="KSO_WM_UNIT_SUBTYPE" val="h"/>
  <p:tag name="KSO_WM_BEAUTIFY_FLAG" val="#wm#"/>
</p:tagLst>
</file>

<file path=ppt/tags/tag66.xml><?xml version="1.0" encoding="utf-8"?>
<p:tagLst xmlns:p="http://schemas.openxmlformats.org/presentationml/2006/main">
  <p:tag name="KSO_WM_UNIT_INDEX" val="10"/>
  <p:tag name="KSO_WM_UNIT_TYPE" val="i"/>
  <p:tag name="KSO_WM_UNIT_SUBTYPE" val="h"/>
  <p:tag name="KSO_WM_BEAUTIFY_FLAG" val="#wm#"/>
</p:tagLst>
</file>

<file path=ppt/tags/tag67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68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6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7.xml><?xml version="1.0" encoding="utf-8"?>
<p:tagLst xmlns:p="http://schemas.openxmlformats.org/presentationml/2006/main">
  <p:tag name="KSO_WM_UNIT_INDEX" val="6"/>
  <p:tag name="KSO_WM_UNIT_TYPE" val="i"/>
  <p:tag name="KSO_WM_UNIT_SUBTYPE" val="h"/>
  <p:tag name="KSO_WM_BEAUTIFY_FLAG" val="#wm#"/>
</p:tagLst>
</file>

<file path=ppt/tags/tag70.xml><?xml version="1.0" encoding="utf-8"?>
<p:tagLst xmlns:p="http://schemas.openxmlformats.org/presentationml/2006/main">
  <p:tag name="KSO_WM_UNIT_INDEX" val="15"/>
  <p:tag name="KSO_WM_UNIT_TYPE" val="f"/>
  <p:tag name="KSO_WM_UNIT_SUBTYPE" val="c"/>
  <p:tag name="KSO_WM_BEAUTIFY_FLAG" val="#wm#"/>
</p:tagLst>
</file>

<file path=ppt/tags/tag71.xml><?xml version="1.0" encoding="utf-8"?>
<p:tagLst xmlns:p="http://schemas.openxmlformats.org/presentationml/2006/main">
  <p:tag name="KSO_WM_UNIT_INDEX" val="13"/>
  <p:tag name="KSO_WM_UNIT_TYPE" val="f"/>
  <p:tag name="KSO_WM_UNIT_SUBTYPE" val="b"/>
  <p:tag name="KSO_WM_BEAUTIFY_FLAG" val="#wm#"/>
</p:tagLst>
</file>

<file path=ppt/tags/tag7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8.xml><?xml version="1.0" encoding="utf-8"?>
<p:tagLst xmlns:p="http://schemas.openxmlformats.org/presentationml/2006/main">
  <p:tag name="KSO_WM_UNIT_INDEX" val="10"/>
  <p:tag name="KSO_WM_UNIT_TYPE" val="i"/>
  <p:tag name="KSO_WM_UNIT_SUBTYPE" val="h"/>
  <p:tag name="KSO_WM_BEAUTIFY_FLAG" val="#wm#"/>
</p:tagLst>
</file>

<file path=ppt/tags/tag8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 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88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9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MiSans"/>
        <a:ea typeface="MiSans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MiSans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渐变胶囊简约风">
  <a:themeElements>
    <a:clrScheme name="自定义 17">
      <a:dk1>
        <a:srgbClr val="000000"/>
      </a:dk1>
      <a:lt1>
        <a:srgbClr val="FFFFFF"/>
      </a:lt1>
      <a:dk2>
        <a:srgbClr val="32107E"/>
      </a:dk2>
      <a:lt2>
        <a:srgbClr val="D8E4FB"/>
      </a:lt2>
      <a:accent1>
        <a:srgbClr val="3A76E9"/>
      </a:accent1>
      <a:accent2>
        <a:srgbClr val="6868EA"/>
      </a:accent2>
      <a:accent3>
        <a:srgbClr val="8152EA"/>
      </a:accent3>
      <a:accent4>
        <a:srgbClr val="279EEA"/>
      </a:accent4>
      <a:accent5>
        <a:srgbClr val="13C7EC"/>
      </a:accent5>
      <a:accent6>
        <a:srgbClr val="36D8D4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4054</Words>
  <Application>WPS 演示</Application>
  <PresentationFormat>On-screen Show (16:9)</PresentationFormat>
  <Paragraphs>388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MiSans</vt:lpstr>
      <vt:lpstr>MiSans</vt:lpstr>
      <vt:lpstr>Wingdings</vt:lpstr>
      <vt:lpstr>Noto Sans SC</vt:lpstr>
      <vt:lpstr>黑体</vt:lpstr>
      <vt:lpstr>阿里妈妈数黑体</vt:lpstr>
      <vt:lpstr>阿里妈妈数黑体</vt:lpstr>
      <vt:lpstr>等线</vt:lpstr>
      <vt:lpstr>等线 Light</vt:lpstr>
      <vt:lpstr>微软雅黑</vt:lpstr>
      <vt:lpstr>Arial Unicode MS</vt:lpstr>
      <vt:lpstr>Calibri</vt:lpstr>
      <vt:lpstr>Noto Sans SC</vt:lpstr>
      <vt:lpstr>阿里妈妈数黑体</vt:lpstr>
      <vt:lpstr>方正大黑体_GBK</vt:lpstr>
      <vt:lpstr>Office 主题</vt:lpstr>
      <vt:lpstr>Custom Theme</vt:lpstr>
      <vt:lpstr>渐变胶囊简约风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OpenSage AI：开源智慧分析助手</dc:title>
  <dc:creator>Kimi</dc:creator>
  <dc:subject>OpenSage AI：开源智慧分析助手</dc:subject>
  <cp:lastModifiedBy>.</cp:lastModifiedBy>
  <cp:revision>7</cp:revision>
  <dcterms:created xsi:type="dcterms:W3CDTF">2025-12-26T13:06:00Z</dcterms:created>
  <dcterms:modified xsi:type="dcterms:W3CDTF">2025-12-31T09:35:51Z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{"Label":"OpenSage AI：开源智慧分析助手","ContentProducer":"001191110108MACG2KBH8F10000","ProduceID":"19b5ac0a-9282-8de1-8000-0000cca42d1a","ReservedCode1":"","ContentPropagator":"001191110108MACG2KBH8F20000","PropagateID":"19b5ac0a-9282-8de1-8000-0000cca42d1a","ReservedCode2":""}</vt:lpwstr>
  </property>
  <property fmtid="{D5CDD505-2E9C-101B-9397-08002B2CF9AE}" pid="3" name="ICV">
    <vt:lpwstr>1A33F7164EDE43C3A09BE89B27E7B193_12</vt:lpwstr>
  </property>
  <property fmtid="{D5CDD505-2E9C-101B-9397-08002B2CF9AE}" pid="4" name="KSOProductBuildVer">
    <vt:lpwstr>2052-12.1.0.24034</vt:lpwstr>
  </property>
</Properties>
</file>